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8" r:id="rId2"/>
    <p:sldId id="658" r:id="rId3"/>
    <p:sldId id="649" r:id="rId4"/>
    <p:sldId id="336" r:id="rId5"/>
    <p:sldId id="654" r:id="rId6"/>
    <p:sldId id="664" r:id="rId7"/>
    <p:sldId id="594" r:id="rId8"/>
    <p:sldId id="636" r:id="rId9"/>
    <p:sldId id="596" r:id="rId10"/>
    <p:sldId id="595" r:id="rId11"/>
    <p:sldId id="637" r:id="rId12"/>
    <p:sldId id="638" r:id="rId13"/>
    <p:sldId id="657" r:id="rId14"/>
    <p:sldId id="655" r:id="rId15"/>
    <p:sldId id="656" r:id="rId16"/>
    <p:sldId id="599" r:id="rId17"/>
    <p:sldId id="600" r:id="rId18"/>
    <p:sldId id="660" r:id="rId19"/>
    <p:sldId id="661" r:id="rId20"/>
    <p:sldId id="663" r:id="rId21"/>
    <p:sldId id="601" r:id="rId22"/>
    <p:sldId id="602" r:id="rId23"/>
    <p:sldId id="645" r:id="rId24"/>
    <p:sldId id="605" r:id="rId25"/>
    <p:sldId id="665" r:id="rId26"/>
    <p:sldId id="646" r:id="rId27"/>
    <p:sldId id="644" r:id="rId28"/>
    <p:sldId id="666" r:id="rId29"/>
    <p:sldId id="677" r:id="rId30"/>
    <p:sldId id="678" r:id="rId31"/>
    <p:sldId id="607" r:id="rId32"/>
    <p:sldId id="668" r:id="rId33"/>
    <p:sldId id="639" r:id="rId34"/>
    <p:sldId id="608" r:id="rId35"/>
    <p:sldId id="672" r:id="rId36"/>
    <p:sldId id="674" r:id="rId37"/>
    <p:sldId id="647" r:id="rId38"/>
    <p:sldId id="611" r:id="rId39"/>
    <p:sldId id="675" r:id="rId40"/>
    <p:sldId id="648" r:id="rId41"/>
    <p:sldId id="676" r:id="rId42"/>
    <p:sldId id="679" r:id="rId43"/>
    <p:sldId id="615" r:id="rId44"/>
    <p:sldId id="630" r:id="rId45"/>
    <p:sldId id="670" r:id="rId46"/>
    <p:sldId id="671" r:id="rId47"/>
    <p:sldId id="616" r:id="rId48"/>
    <p:sldId id="669" r:id="rId49"/>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sz="2400"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sz="2400"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392C8"/>
    <a:srgbClr val="92B558"/>
    <a:srgbClr val="B0E824"/>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0" autoAdjust="0"/>
    <p:restoredTop sz="74967" autoAdjust="0"/>
  </p:normalViewPr>
  <p:slideViewPr>
    <p:cSldViewPr snapToGrid="0">
      <p:cViewPr>
        <p:scale>
          <a:sx n="100" d="100"/>
          <a:sy n="100" d="100"/>
        </p:scale>
        <p:origin x="236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30" d="100"/>
          <a:sy n="130" d="100"/>
        </p:scale>
        <p:origin x="-1308" y="240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8AC66119-B9BE-744E-9FE0-0C7C20AE303A}" type="datetimeFigureOut">
              <a:rPr lang="en-US"/>
              <a:pPr/>
              <a:t>11/21/17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6C282F8-3D76-4441-A8AE-B4EBC4C84F23}" type="slidenum">
              <a:rPr lang="en-US"/>
              <a:pPr/>
              <a:t>‹#›</a:t>
            </a:fld>
            <a:endParaRPr lang="en-US"/>
          </a:p>
        </p:txBody>
      </p:sp>
    </p:spTree>
    <p:extLst>
      <p:ext uri="{BB962C8B-B14F-4D97-AF65-F5344CB8AC3E}">
        <p14:creationId xmlns:p14="http://schemas.microsoft.com/office/powerpoint/2010/main" val="3235540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156435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r>
              <a:rPr lang="en-US" b="1" i="1" dirty="0"/>
              <a:t>Pre-class music:</a:t>
            </a:r>
            <a:r>
              <a:rPr lang="en-US" dirty="0"/>
              <a:t> “Diamonds from Sierra Leone” by Kanye West (Featuring Jay-Z) (See Tip #668)</a:t>
            </a:r>
          </a:p>
          <a:p>
            <a:r>
              <a:rPr lang="en-US" dirty="0"/>
              <a:t> </a:t>
            </a:r>
          </a:p>
          <a:p>
            <a:r>
              <a:rPr lang="en-US" dirty="0"/>
              <a:t>This song is a good introduction to the key concept of international trade. Ask students: What effect do limits on the sale of conflict-free diamonds have on the price of diamonds? What are some unintended consequences of such policies?</a:t>
            </a:r>
          </a:p>
          <a:p>
            <a:r>
              <a:rPr lang="en-US" dirty="0"/>
              <a:t> </a:t>
            </a:r>
          </a:p>
          <a:p>
            <a:r>
              <a:rPr lang="en-US" dirty="0"/>
              <a:t>“Red, White, and Pink Slip Blues” by Hank Williams, Jr. (See Tip #664)</a:t>
            </a:r>
          </a:p>
          <a:p>
            <a:r>
              <a:rPr lang="en-US" dirty="0"/>
              <a:t> </a:t>
            </a:r>
          </a:p>
          <a:p>
            <a:r>
              <a:rPr lang="en-US" dirty="0"/>
              <a:t>This song is about the negative concepts of free trade agreements. The other key concepts covered by this song are: </a:t>
            </a:r>
          </a:p>
          <a:p>
            <a:pPr marL="171450" indent="-171450">
              <a:buFont typeface="Arial" charset="0"/>
              <a:buChar char="•"/>
            </a:pPr>
            <a:r>
              <a:rPr lang="en-US" dirty="0"/>
              <a:t>Competition</a:t>
            </a:r>
          </a:p>
          <a:p>
            <a:pPr marL="171450" indent="-171450">
              <a:buFont typeface="Arial" charset="0"/>
              <a:buChar char="•"/>
            </a:pPr>
            <a:r>
              <a:rPr lang="en-US" dirty="0"/>
              <a:t>Comparative advantage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r>
              <a:rPr lang="en-US" b="1" i="1" dirty="0"/>
              <a:t>Image: </a:t>
            </a:r>
            <a:r>
              <a:rPr lang="en-US" dirty="0"/>
              <a:t>Figure 19.3.a.</a:t>
            </a:r>
          </a:p>
          <a:p>
            <a:endParaRPr lang="en-US" b="1" i="1" dirty="0"/>
          </a:p>
          <a:p>
            <a:r>
              <a:rPr lang="en-US" b="1" i="1" dirty="0"/>
              <a:t>Lecture notes:</a:t>
            </a:r>
          </a:p>
          <a:p>
            <a:endParaRPr lang="en-US" dirty="0"/>
          </a:p>
          <a:p>
            <a:r>
              <a:rPr lang="en-US" dirty="0"/>
              <a:t>The graph on the slide shows the value of U.S. exports and imports as a percentage of GDP from 1960–2014.</a:t>
            </a:r>
          </a:p>
          <a:p>
            <a:pPr marL="171450" indent="-171450">
              <a:buFont typeface="Arial" charset="0"/>
              <a:buChar char="•"/>
            </a:pPr>
            <a:r>
              <a:rPr lang="en-US" dirty="0"/>
              <a:t>Both imports and exports have increased over the past 50 years.</a:t>
            </a:r>
          </a:p>
          <a:p>
            <a:pPr marL="171450" indent="-171450">
              <a:buFont typeface="Arial" charset="0"/>
              <a:buChar char="•"/>
            </a:pPr>
            <a:r>
              <a:rPr lang="en-US" dirty="0"/>
              <a:t>Since 1975, imports have been greater than exports so the United States has had a trade deficit since 1975.</a:t>
            </a:r>
          </a:p>
          <a:p>
            <a:pPr marL="171450" indent="-171450">
              <a:buFont typeface="Arial" charset="0"/>
              <a:buChar char="•"/>
            </a:pPr>
            <a:r>
              <a:rPr lang="en-US" dirty="0"/>
              <a:t>Business cycles and trade: blue shaded areas.</a:t>
            </a:r>
          </a:p>
          <a:p>
            <a:pPr marL="628650" lvl="1" indent="-171450">
              <a:buFont typeface="Arial" charset="0"/>
              <a:buChar char="•"/>
            </a:pPr>
            <a:r>
              <a:rPr lang="en-US" dirty="0">
                <a:cs typeface="MS PGothic" pitchFamily="34" charset="-128"/>
              </a:rPr>
              <a:t>Imports fall during recessions, and then rise as economy recovers.</a:t>
            </a:r>
          </a:p>
          <a:p>
            <a:pPr marL="628650" lvl="1" indent="-171450">
              <a:buFont typeface="Arial" charset="0"/>
              <a:buChar char="•"/>
            </a:pPr>
            <a:r>
              <a:rPr lang="en-US" dirty="0">
                <a:cs typeface="MS PGothic" pitchFamily="34" charset="-128"/>
              </a:rPr>
              <a:t>The trade deficit tends to shrink during downturns.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i="1" dirty="0"/>
              <a:t>Image: </a:t>
            </a:r>
            <a:r>
              <a:rPr lang="en-US" dirty="0"/>
              <a:t>Figure 19.3.b.</a:t>
            </a:r>
          </a:p>
          <a:p>
            <a:endParaRPr lang="en-US" b="1" i="1" dirty="0"/>
          </a:p>
          <a:p>
            <a:r>
              <a:rPr lang="en-US" b="1" i="1" dirty="0"/>
              <a:t>Lecture notes:</a:t>
            </a:r>
          </a:p>
          <a:p>
            <a:endParaRPr lang="en-US" dirty="0"/>
          </a:p>
          <a:p>
            <a:r>
              <a:rPr lang="en-US" dirty="0"/>
              <a:t>The graph on the slide shows the value of U.S. exports and imports of </a:t>
            </a:r>
            <a:r>
              <a:rPr lang="en-US" b="1" dirty="0"/>
              <a:t>goods </a:t>
            </a:r>
            <a:r>
              <a:rPr lang="en-US" dirty="0"/>
              <a:t>only as a percentage of GDP from 1960–2014.</a:t>
            </a:r>
          </a:p>
          <a:p>
            <a:pPr marL="171450" indent="-171450">
              <a:buFont typeface="Arial" charset="0"/>
              <a:buChar char="•"/>
            </a:pPr>
            <a:r>
              <a:rPr lang="en-US" dirty="0"/>
              <a:t>The overall trade deficit is driven by a merchandise (goods) deficit.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i="1" dirty="0"/>
              <a:t>Image: </a:t>
            </a:r>
            <a:r>
              <a:rPr lang="en-US" dirty="0"/>
              <a:t>Figure 19.3.c.</a:t>
            </a:r>
          </a:p>
          <a:p>
            <a:endParaRPr lang="en-US" b="1" i="1" dirty="0"/>
          </a:p>
          <a:p>
            <a:r>
              <a:rPr lang="en-US" b="1" i="1" dirty="0"/>
              <a:t>Lecture notes:</a:t>
            </a:r>
          </a:p>
          <a:p>
            <a:pPr>
              <a:buFontTx/>
              <a:buChar char="•"/>
            </a:pPr>
            <a:endParaRPr lang="en-US" dirty="0"/>
          </a:p>
          <a:p>
            <a:r>
              <a:rPr lang="en-US" dirty="0"/>
              <a:t>The graph on the slide shows the value of U.S. exports and imports of </a:t>
            </a:r>
            <a:r>
              <a:rPr lang="en-US" b="1" dirty="0"/>
              <a:t>services </a:t>
            </a:r>
            <a:r>
              <a:rPr lang="en-US" dirty="0"/>
              <a:t>only as a percentage of GDP from 1960–2014.</a:t>
            </a:r>
          </a:p>
          <a:p>
            <a:pPr marL="171450" indent="-171450">
              <a:buFont typeface="Arial" charset="0"/>
              <a:buChar char="•"/>
            </a:pPr>
            <a:r>
              <a:rPr lang="en-US" dirty="0"/>
              <a:t>So we export more services than we import.</a:t>
            </a:r>
          </a:p>
          <a:p>
            <a:pPr marL="171450" indent="-171450">
              <a:buFont typeface="Arial" charset="0"/>
              <a:buChar char="•"/>
            </a:pPr>
            <a:r>
              <a:rPr lang="en-US" dirty="0"/>
              <a:t>Service exports include financial, travel, and education services.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B, have both risen in the last 50 years.</a:t>
            </a:r>
          </a:p>
          <a:p>
            <a:endParaRPr lang="en-US"/>
          </a:p>
          <a:p>
            <a:r>
              <a:rPr lang="en-US"/>
              <a:t>Our economy is the world</a:t>
            </a:r>
            <a:r>
              <a:rPr lang="ja-JP" altLang="en-US"/>
              <a:t>’</a:t>
            </a:r>
            <a:r>
              <a:rPr lang="en-US" altLang="ja-JP"/>
              <a:t>s largest, and is interconnected to economies around the world.</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A, The United States has run a trade deficit since 1975.</a:t>
            </a:r>
          </a:p>
          <a:p>
            <a:endParaRPr lang="en-US"/>
          </a:p>
          <a:p>
            <a:r>
              <a:rPr lang="en-US"/>
              <a:t>We have run a trade deficit (imports &gt; exports) for many years. However, this may not necessarily be a bad thing.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C, The United States has a trade deficit in goods trade, but a surplus in service trade.</a:t>
            </a:r>
          </a:p>
          <a:p>
            <a:endParaRPr lang="en-US"/>
          </a:p>
          <a:p>
            <a:r>
              <a:rPr lang="en-US"/>
              <a:t>While the United States has a trade deficit in goods, it has a trade surplus in services.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i="1" dirty="0"/>
              <a:t>Lecture tip:</a:t>
            </a:r>
          </a:p>
          <a:p>
            <a:endParaRPr lang="en-US" b="1" i="1" dirty="0"/>
          </a:p>
          <a:p>
            <a:r>
              <a:rPr lang="en-US" dirty="0"/>
              <a:t>Ask your students:</a:t>
            </a:r>
          </a:p>
          <a:p>
            <a:pPr marL="171450" indent="-171450">
              <a:buFont typeface="Arial" charset="0"/>
              <a:buChar char="•"/>
            </a:pPr>
            <a:r>
              <a:rPr lang="en-US" dirty="0"/>
              <a:t>Which country do we import the most from?</a:t>
            </a:r>
          </a:p>
          <a:p>
            <a:pPr marL="171450" indent="-171450">
              <a:buFont typeface="Arial" charset="0"/>
              <a:buChar char="•"/>
            </a:pPr>
            <a:r>
              <a:rPr lang="en-US" dirty="0"/>
              <a:t>Which two countries are our next largest trading partners?</a:t>
            </a:r>
          </a:p>
          <a:p>
            <a:endParaRPr lang="en-US" dirty="0"/>
          </a:p>
          <a:p>
            <a:r>
              <a:rPr lang="en-US" i="1" dirty="0"/>
              <a:t>From the text:</a:t>
            </a:r>
          </a:p>
          <a:p>
            <a:r>
              <a:rPr lang="en-US" dirty="0"/>
              <a:t>We challenge you to visit the toy department at a local store and find an item NOT made in China. </a:t>
            </a:r>
            <a:endParaRPr lang="en-US" dirty="0" smtClean="0"/>
          </a:p>
          <a:p>
            <a:endParaRPr lang="en-US" dirty="0" smtClean="0"/>
          </a:p>
          <a:p>
            <a:r>
              <a:rPr lang="en-US" dirty="0" smtClean="0"/>
              <a:t>[© Sanjay </a:t>
            </a:r>
            <a:r>
              <a:rPr lang="en-US" dirty="0" err="1" smtClean="0"/>
              <a:t>Pindiyath</a:t>
            </a:r>
            <a:r>
              <a:rPr lang="en-US" dirty="0" smtClean="0"/>
              <a:t>/ </a:t>
            </a:r>
            <a:r>
              <a:rPr lang="en-US" dirty="0" err="1" smtClean="0"/>
              <a:t>Dreamstime.com</a:t>
            </a:r>
            <a:r>
              <a:rPr lang="en-US" dirty="0" smtClean="0"/>
              <a: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r>
              <a:rPr lang="en-US" b="1" i="1" dirty="0"/>
              <a:t>Image: </a:t>
            </a:r>
            <a:r>
              <a:rPr lang="en-US" dirty="0"/>
              <a:t>Figure 19.4</a:t>
            </a:r>
            <a:endParaRPr lang="en-US" b="1" i="1" dirty="0"/>
          </a:p>
          <a:p>
            <a:endParaRPr lang="en-US" b="1" i="1" dirty="0"/>
          </a:p>
          <a:p>
            <a:r>
              <a:rPr lang="en-US" b="1" i="1" dirty="0"/>
              <a:t>Lecture notes:</a:t>
            </a:r>
            <a:endParaRPr lang="en-US" dirty="0"/>
          </a:p>
          <a:p>
            <a:endParaRPr lang="en-US" dirty="0">
              <a:latin typeface="Arial" pitchFamily="-107" charset="0"/>
            </a:endParaRPr>
          </a:p>
          <a:p>
            <a:r>
              <a:rPr lang="en-US" dirty="0">
                <a:latin typeface="Arial" pitchFamily="-107" charset="0"/>
              </a:rPr>
              <a:t>Canadian imports: </a:t>
            </a:r>
          </a:p>
          <a:p>
            <a:pPr marL="171450" indent="-171450">
              <a:buFont typeface="Arial" charset="0"/>
              <a:buChar char="•"/>
            </a:pPr>
            <a:r>
              <a:rPr lang="en-US" dirty="0">
                <a:latin typeface="Arial" pitchFamily="-107" charset="0"/>
              </a:rPr>
              <a:t>Vehicles</a:t>
            </a:r>
          </a:p>
          <a:p>
            <a:pPr marL="171450" indent="-171450">
              <a:buFont typeface="Arial" charset="0"/>
              <a:buChar char="•"/>
            </a:pPr>
            <a:r>
              <a:rPr lang="en-US" dirty="0">
                <a:latin typeface="Arial" pitchFamily="-107" charset="0"/>
              </a:rPr>
              <a:t>Oil</a:t>
            </a:r>
          </a:p>
          <a:p>
            <a:pPr marL="171450" indent="-171450">
              <a:buFont typeface="Arial" charset="0"/>
              <a:buChar char="•"/>
            </a:pPr>
            <a:r>
              <a:rPr lang="en-US" dirty="0">
                <a:latin typeface="Arial" pitchFamily="-107" charset="0"/>
              </a:rPr>
              <a:t>Natural gas</a:t>
            </a:r>
          </a:p>
          <a:p>
            <a:endParaRPr lang="en-US" dirty="0">
              <a:latin typeface="Arial" pitchFamily="-107" charset="0"/>
            </a:endParaRPr>
          </a:p>
          <a:p>
            <a:r>
              <a:rPr lang="en-US" dirty="0">
                <a:latin typeface="Arial" pitchFamily="-107" charset="0"/>
              </a:rPr>
              <a:t>Mexican imports: </a:t>
            </a:r>
          </a:p>
          <a:p>
            <a:pPr marL="171450" indent="-171450">
              <a:buFont typeface="Arial" charset="0"/>
              <a:buChar char="•"/>
            </a:pPr>
            <a:r>
              <a:rPr lang="en-US" dirty="0">
                <a:latin typeface="Arial" pitchFamily="-107" charset="0"/>
              </a:rPr>
              <a:t>Coffee</a:t>
            </a:r>
          </a:p>
          <a:p>
            <a:pPr marL="171450" indent="-171450">
              <a:buFont typeface="Arial" charset="0"/>
              <a:buChar char="•"/>
            </a:pPr>
            <a:r>
              <a:rPr lang="en-US" dirty="0">
                <a:latin typeface="Arial" pitchFamily="-107" charset="0"/>
              </a:rPr>
              <a:t>Computers</a:t>
            </a:r>
          </a:p>
          <a:p>
            <a:pPr marL="171450" indent="-171450">
              <a:buFont typeface="Arial" charset="0"/>
              <a:buChar char="•"/>
            </a:pPr>
            <a:r>
              <a:rPr lang="en-US" dirty="0">
                <a:latin typeface="Arial" pitchFamily="-107" charset="0"/>
              </a:rPr>
              <a:t>Appliances</a:t>
            </a:r>
          </a:p>
          <a:p>
            <a:pPr marL="171450" indent="-171450">
              <a:buFont typeface="Arial" charset="0"/>
              <a:buChar char="•"/>
            </a:pPr>
            <a:r>
              <a:rPr lang="en-US" dirty="0">
                <a:latin typeface="Arial" pitchFamily="-107" charset="0"/>
              </a:rPr>
              <a:t>Gold</a:t>
            </a:r>
          </a:p>
          <a:p>
            <a:endParaRPr lang="en-US" dirty="0">
              <a:latin typeface="Arial" pitchFamily="-107" charset="0"/>
            </a:endParaRPr>
          </a:p>
          <a:p>
            <a:r>
              <a:rPr lang="en-US" dirty="0">
                <a:latin typeface="Arial" pitchFamily="-107" charset="0"/>
              </a:rPr>
              <a:t>U.S. exports: </a:t>
            </a:r>
          </a:p>
          <a:p>
            <a:pPr marL="171450" indent="-171450">
              <a:buFont typeface="Arial" charset="0"/>
              <a:buChar char="•"/>
            </a:pPr>
            <a:r>
              <a:rPr lang="en-US" dirty="0">
                <a:latin typeface="Arial" pitchFamily="-107" charset="0"/>
              </a:rPr>
              <a:t>Cars</a:t>
            </a:r>
          </a:p>
          <a:p>
            <a:pPr marL="171450" indent="-171450">
              <a:buFont typeface="Arial" charset="0"/>
              <a:buChar char="•"/>
            </a:pPr>
            <a:r>
              <a:rPr lang="en-US" dirty="0">
                <a:latin typeface="Arial" pitchFamily="-107" charset="0"/>
              </a:rPr>
              <a:t>Car parts</a:t>
            </a:r>
          </a:p>
          <a:p>
            <a:pPr marL="171450" indent="-171450">
              <a:buFont typeface="Arial" charset="0"/>
              <a:buChar char="•"/>
            </a:pPr>
            <a:r>
              <a:rPr lang="en-US" dirty="0">
                <a:latin typeface="Arial" pitchFamily="-107" charset="0"/>
              </a:rPr>
              <a:t>Computers</a:t>
            </a:r>
          </a:p>
          <a:p>
            <a:pPr marL="171450" indent="-171450">
              <a:buFont typeface="Arial" charset="0"/>
              <a:buChar char="•"/>
            </a:pPr>
            <a:r>
              <a:rPr lang="en-US" dirty="0">
                <a:latin typeface="Arial" pitchFamily="-107" charset="0"/>
              </a:rPr>
              <a:t>Agricultural products</a:t>
            </a:r>
          </a:p>
          <a:p>
            <a:pPr marL="171450" indent="-171450">
              <a:buFont typeface="Arial" charset="0"/>
              <a:buChar char="•"/>
            </a:pPr>
            <a:r>
              <a:rPr lang="en-US" dirty="0">
                <a:latin typeface="Arial" pitchFamily="-107" charset="0"/>
              </a:rPr>
              <a:t>Financial and travel services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r>
              <a:rPr lang="en-US" b="1" i="1" dirty="0" smtClean="0"/>
              <a:t>“</a:t>
            </a:r>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Outsourcing</a:t>
            </a:r>
          </a:p>
          <a:p>
            <a:pPr marL="171450" indent="-171450">
              <a:buFont typeface="Arial" charset="0"/>
              <a:buChar char="•"/>
            </a:pPr>
            <a:r>
              <a:rPr lang="en-US" dirty="0" err="1"/>
              <a:t>Onshoring</a:t>
            </a:r>
            <a:endParaRPr lang="en-US" dirty="0"/>
          </a:p>
          <a:p>
            <a:endParaRPr lang="en-US" dirty="0"/>
          </a:p>
        </p:txBody>
      </p:sp>
      <p:sp>
        <p:nvSpPr>
          <p:cNvPr id="5017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CA88B79A-3D2D-3C48-B696-D657D151D60F}" type="slidenum">
              <a:rPr lang="en-US" sz="1800">
                <a:solidFill>
                  <a:srgbClr val="000000"/>
                </a:solidFill>
                <a:latin typeface="Arial" pitchFamily="-107" charset="0"/>
              </a:rPr>
              <a:pPr eaLnBrk="1" hangingPunct="1"/>
              <a:t>18</a:t>
            </a:fld>
            <a:endParaRPr lang="en-US" sz="1800">
              <a:solidFill>
                <a:srgbClr val="000000"/>
              </a:solidFill>
              <a:latin typeface="Arial" pitchFamily="-107"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Outsourcing</a:t>
            </a:r>
          </a:p>
          <a:p>
            <a:pPr marL="171450" indent="-171450">
              <a:buFont typeface="Arial" charset="0"/>
              <a:buChar char="•"/>
            </a:pPr>
            <a:r>
              <a:rPr lang="en-US" dirty="0"/>
              <a:t>Globalization</a:t>
            </a:r>
          </a:p>
          <a:p>
            <a:endParaRPr lang="en-US" dirty="0"/>
          </a:p>
        </p:txBody>
      </p:sp>
      <p:sp>
        <p:nvSpPr>
          <p:cNvPr id="5222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AB8F821C-6DB9-9040-B03D-FF770872D767}" type="slidenum">
              <a:rPr lang="en-US" sz="1800">
                <a:solidFill>
                  <a:srgbClr val="000000"/>
                </a:solidFill>
                <a:latin typeface="Arial" pitchFamily="-107" charset="0"/>
              </a:rPr>
              <a:pPr eaLnBrk="1" hangingPunct="1"/>
              <a:t>19</a:t>
            </a:fld>
            <a:endParaRPr lang="en-US" sz="1800">
              <a:solidFill>
                <a:srgbClr val="000000"/>
              </a:solidFill>
              <a:latin typeface="Arial" pitchFamily="-10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r>
              <a:rPr lang="en-US" b="1" i="1" dirty="0" smtClean="0"/>
              <a:t>Classroom </a:t>
            </a:r>
            <a:r>
              <a:rPr lang="en-US" b="1" i="1" dirty="0"/>
              <a:t>activity: </a:t>
            </a:r>
            <a:r>
              <a:rPr lang="en-US" dirty="0"/>
              <a:t>Think-Pair-Share: Which Country Made Your T-Shirt? (</a:t>
            </a:r>
            <a:r>
              <a:rPr lang="en-US" i="1" dirty="0"/>
              <a:t>See the “Going Further” activity in the Interactive Instructor’s Guide</a:t>
            </a:r>
            <a:r>
              <a:rPr lang="en-US" dirty="0"/>
              <a:t>)</a:t>
            </a:r>
            <a:endParaRPr lang="en-US" b="1" dirty="0"/>
          </a:p>
          <a:p>
            <a:endParaRPr lang="en-US" b="1" dirty="0"/>
          </a:p>
          <a:p>
            <a:r>
              <a:rPr lang="en-US" dirty="0"/>
              <a:t>You could use the following activity to prompt a discussion on the growth of world trade, comparative advantage, and the number of countries involved in the production of goods.</a:t>
            </a:r>
          </a:p>
          <a:p>
            <a:endParaRPr lang="en-US" dirty="0"/>
          </a:p>
          <a:p>
            <a:r>
              <a:rPr lang="en-US" dirty="0"/>
              <a:t>Step #1:</a:t>
            </a:r>
          </a:p>
          <a:p>
            <a:pPr marL="171450" indent="-171450">
              <a:buFont typeface="Arial" charset="0"/>
              <a:buChar char="•"/>
            </a:pPr>
            <a:r>
              <a:rPr lang="en-US" dirty="0"/>
              <a:t>Either in class or prior to class have all the students in your class locate the country of origin on the label inside their shoes, pants, and shirts.</a:t>
            </a:r>
          </a:p>
          <a:p>
            <a:pPr>
              <a:buFontTx/>
              <a:buChar char="•"/>
            </a:pPr>
            <a:endParaRPr lang="en-US" dirty="0"/>
          </a:p>
          <a:p>
            <a:r>
              <a:rPr lang="en-US" dirty="0"/>
              <a:t>Step #2:</a:t>
            </a:r>
          </a:p>
          <a:p>
            <a:pPr marL="171450" indent="-171450">
              <a:buFont typeface="Arial" charset="0"/>
              <a:buChar char="•"/>
            </a:pPr>
            <a:r>
              <a:rPr lang="en-US" dirty="0"/>
              <a:t>Have each student bring his or her information forward to be recorded. </a:t>
            </a:r>
          </a:p>
          <a:p>
            <a:pPr marL="171450" indent="-171450">
              <a:buFont typeface="Arial" charset="0"/>
              <a:buChar char="•"/>
            </a:pPr>
            <a:r>
              <a:rPr lang="en-US" dirty="0"/>
              <a:t>As students turn in their grids, write down the countries of origin under each of the three headers on the board or projector.</a:t>
            </a:r>
          </a:p>
          <a:p>
            <a:pPr marL="171450" indent="-171450">
              <a:buFont typeface="Arial" charset="0"/>
              <a:buChar char="•"/>
            </a:pPr>
            <a:r>
              <a:rPr lang="en-US" dirty="0"/>
              <a:t>You could prepare a table with a list of countries already written (see template at end of PowerPoint) and then tally the number of countries.</a:t>
            </a:r>
          </a:p>
          <a:p>
            <a:pPr>
              <a:buFontTx/>
              <a:buChar char="•"/>
            </a:pPr>
            <a:endParaRPr lang="en-US" dirty="0"/>
          </a:p>
          <a:p>
            <a:r>
              <a:rPr lang="en-US" dirty="0"/>
              <a:t>Discussion questions:</a:t>
            </a:r>
          </a:p>
          <a:p>
            <a:pPr marL="171450" indent="-171450">
              <a:buFont typeface="Arial" charset="0"/>
              <a:buChar char="•"/>
            </a:pPr>
            <a:r>
              <a:rPr lang="en-US" dirty="0"/>
              <a:t>Are the countries that were tallied identified as developing nations, developed nations, or a mix of both?</a:t>
            </a:r>
          </a:p>
          <a:p>
            <a:pPr marL="171450" indent="-171450">
              <a:buFont typeface="Arial" charset="0"/>
              <a:buChar char="•"/>
            </a:pPr>
            <a:r>
              <a:rPr lang="en-US" dirty="0"/>
              <a:t>Which type of country, developing or developed, do you suppose has a comparative advantage in the production of clothing? </a:t>
            </a:r>
          </a:p>
          <a:p>
            <a:pPr marL="171450" indent="-171450">
              <a:buFont typeface="Arial" charset="0"/>
              <a:buChar char="•"/>
            </a:pPr>
            <a:r>
              <a:rPr lang="en-US" dirty="0"/>
              <a:t>What does the label really mean? How is a T-shirt typically made, from start to finish?</a:t>
            </a:r>
          </a:p>
          <a:p>
            <a:pPr marL="628650" lvl="1" indent="-171450">
              <a:buFont typeface="Arial" charset="0"/>
              <a:buChar char="•"/>
            </a:pPr>
            <a:r>
              <a:rPr lang="en-US" dirty="0">
                <a:cs typeface="MS PGothic" pitchFamily="34" charset="-128"/>
              </a:rPr>
              <a:t>Much of the cotton is grown in India, but cotton seeds come from the United States.</a:t>
            </a:r>
          </a:p>
          <a:p>
            <a:pPr marL="628650" lvl="1" indent="-171450">
              <a:buFont typeface="Arial" charset="0"/>
              <a:buChar char="•"/>
            </a:pPr>
            <a:r>
              <a:rPr lang="en-US" dirty="0">
                <a:cs typeface="MS PGothic" pitchFamily="34" charset="-128"/>
              </a:rPr>
              <a:t>Dyes are produced in India, the United States, and Germany.</a:t>
            </a:r>
          </a:p>
          <a:p>
            <a:pPr marL="628650" lvl="1" indent="-171450">
              <a:buFont typeface="Arial" charset="0"/>
              <a:buChar char="•"/>
            </a:pPr>
            <a:r>
              <a:rPr lang="en-US" dirty="0">
                <a:cs typeface="MS PGothic" pitchFamily="34" charset="-128"/>
              </a:rPr>
              <a:t>Machinery comes from Germany.</a:t>
            </a:r>
          </a:p>
          <a:p>
            <a:pPr marL="628650" lvl="1" indent="-171450">
              <a:buFont typeface="Arial" charset="0"/>
              <a:buChar char="•"/>
            </a:pPr>
            <a:r>
              <a:rPr lang="en-US" dirty="0">
                <a:cs typeface="MS PGothic" pitchFamily="34" charset="-128"/>
              </a:rPr>
              <a:t>Final assembly would occur in another country–Malaysia, for example.</a:t>
            </a:r>
          </a:p>
          <a:p>
            <a:pPr marL="628650" lvl="1" indent="-171450">
              <a:buFontTx/>
              <a:buChar char="•"/>
            </a:pPr>
            <a:endParaRPr lang="en-US" dirty="0">
              <a:cs typeface="MS PGothic" pitchFamily="34" charset="-128"/>
            </a:endParaRPr>
          </a:p>
          <a:p>
            <a:r>
              <a:rPr lang="en-US" dirty="0"/>
              <a:t>Return to this activity at the end of the lecture (see Slide 49).</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Outsourcing</a:t>
            </a:r>
          </a:p>
          <a:p>
            <a:pPr marL="171450" indent="-171450">
              <a:buFont typeface="Arial" charset="0"/>
              <a:buChar char="•"/>
            </a:pPr>
            <a:r>
              <a:rPr lang="en-US" dirty="0"/>
              <a:t>Globalization</a:t>
            </a:r>
          </a:p>
          <a:p>
            <a:endParaRPr lang="en-US" dirty="0"/>
          </a:p>
        </p:txBody>
      </p:sp>
      <p:sp>
        <p:nvSpPr>
          <p:cNvPr id="5427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F1546BB3-BB86-9D48-A9CA-28B82AAA11BD}" type="slidenum">
              <a:rPr lang="en-US" sz="1800">
                <a:solidFill>
                  <a:srgbClr val="000000"/>
                </a:solidFill>
                <a:latin typeface="Arial" pitchFamily="-107" charset="0"/>
              </a:rPr>
              <a:pPr eaLnBrk="1" hangingPunct="1"/>
              <a:t>20</a:t>
            </a:fld>
            <a:endParaRPr lang="en-US" sz="1800">
              <a:solidFill>
                <a:srgbClr val="000000"/>
              </a:solidFill>
              <a:latin typeface="Arial" pitchFamily="-107"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a:lstStyle/>
          <a:p>
            <a:r>
              <a:rPr lang="en-US" b="1" i="1" dirty="0"/>
              <a:t>Lecture notes:</a:t>
            </a:r>
            <a:endParaRPr lang="en-US" dirty="0"/>
          </a:p>
          <a:p>
            <a:endParaRPr lang="en-US" dirty="0"/>
          </a:p>
          <a:p>
            <a:r>
              <a:rPr lang="en-US" dirty="0"/>
              <a:t>Capital intensive: </a:t>
            </a:r>
          </a:p>
          <a:p>
            <a:pPr marL="171450" indent="-171450">
              <a:buFont typeface="Arial" charset="0"/>
              <a:buChar char="•"/>
            </a:pPr>
            <a:r>
              <a:rPr lang="en-US" dirty="0"/>
              <a:t>Production of one unit of food requires more capital per one unit of labor than the production of one unit of clothing.</a:t>
            </a:r>
          </a:p>
          <a:p>
            <a:pPr>
              <a:buFontTx/>
              <a:buChar char="•"/>
            </a:pPr>
            <a:endParaRPr lang="en-US" dirty="0"/>
          </a:p>
          <a:p>
            <a:r>
              <a:rPr lang="en-US" dirty="0"/>
              <a:t>The United States will specialize in food; Mexico will specialize in clothing.</a:t>
            </a:r>
            <a:endParaRPr lang="en-US" b="1" i="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r>
              <a:rPr lang="en-US" b="1" i="1" dirty="0"/>
              <a:t>Image:</a:t>
            </a:r>
            <a:r>
              <a:rPr lang="en-US" i="1" dirty="0"/>
              <a:t> </a:t>
            </a:r>
            <a:r>
              <a:rPr lang="en-US" dirty="0"/>
              <a:t>Animated Figure 19.5</a:t>
            </a:r>
          </a:p>
          <a:p>
            <a:endParaRPr lang="en-US" b="1" dirty="0"/>
          </a:p>
          <a:p>
            <a:r>
              <a:rPr lang="en-US" b="1" i="1" dirty="0"/>
              <a:t>Lecture notes:</a:t>
            </a:r>
          </a:p>
          <a:p>
            <a:endParaRPr lang="en-US" b="1" dirty="0"/>
          </a:p>
          <a:p>
            <a:r>
              <a:rPr lang="en-US" dirty="0"/>
              <a:t>Mexico:</a:t>
            </a:r>
          </a:p>
          <a:p>
            <a:pPr marL="171450" indent="-171450">
              <a:buFont typeface="Arial" charset="0"/>
              <a:buChar char="•"/>
            </a:pPr>
            <a:r>
              <a:rPr lang="en-US" dirty="0"/>
              <a:t>Mexico could produce 900 clothing and no food or produce 300 food and no clothing.</a:t>
            </a:r>
          </a:p>
          <a:p>
            <a:pPr>
              <a:buFontTx/>
              <a:buChar char="•"/>
            </a:pPr>
            <a:endParaRPr lang="en-US" dirty="0"/>
          </a:p>
          <a:p>
            <a:r>
              <a:rPr lang="en-US" dirty="0"/>
              <a:t>First click:</a:t>
            </a:r>
          </a:p>
          <a:p>
            <a:pPr marL="171450" indent="-171450">
              <a:buFont typeface="Arial" charset="0"/>
              <a:buChar char="•"/>
            </a:pPr>
            <a:r>
              <a:rPr lang="en-US" dirty="0"/>
              <a:t>Mexico chooses to produce 450 clothing and 150 food.</a:t>
            </a:r>
          </a:p>
          <a:p>
            <a:pPr marL="171450" indent="-171450">
              <a:buFont typeface="Arial" charset="0"/>
              <a:buChar char="•"/>
            </a:pPr>
            <a:r>
              <a:rPr lang="en-US" dirty="0"/>
              <a:t>When Mexico produces 150 units of food, they give up 450 units of clothing (900 – 450).</a:t>
            </a:r>
          </a:p>
          <a:p>
            <a:pPr marL="171450" indent="-171450">
              <a:buFont typeface="Arial" charset="0"/>
              <a:buChar char="•"/>
            </a:pPr>
            <a:r>
              <a:rPr lang="en-US" dirty="0"/>
              <a:t>Therefore, the opportunity cost of one unit of food is three units of clothing.</a:t>
            </a:r>
          </a:p>
          <a:p>
            <a:endParaRPr lang="en-US" b="1" dirty="0"/>
          </a:p>
          <a:p>
            <a:r>
              <a:rPr lang="en-US" dirty="0"/>
              <a:t>United States:</a:t>
            </a:r>
          </a:p>
          <a:p>
            <a:pPr marL="171450" indent="-171450">
              <a:buFont typeface="Arial" charset="0"/>
              <a:buChar char="•"/>
            </a:pPr>
            <a:r>
              <a:rPr lang="en-US" dirty="0"/>
              <a:t>The United States could produce 400 clothing and no food or produce 800 food and no clothing.</a:t>
            </a:r>
          </a:p>
          <a:p>
            <a:pPr>
              <a:buFontTx/>
              <a:buChar char="•"/>
            </a:pPr>
            <a:endParaRPr lang="en-US" dirty="0"/>
          </a:p>
          <a:p>
            <a:r>
              <a:rPr lang="en-US" dirty="0"/>
              <a:t>Second click:</a:t>
            </a:r>
          </a:p>
          <a:p>
            <a:pPr marL="171450" indent="-171450">
              <a:buFont typeface="Arial" charset="0"/>
              <a:buChar char="•"/>
            </a:pPr>
            <a:r>
              <a:rPr lang="en-US" dirty="0"/>
              <a:t>The United States chooses to produce 300 clothing and 200 food.</a:t>
            </a:r>
          </a:p>
          <a:p>
            <a:pPr marL="171450" indent="-171450">
              <a:buFont typeface="Arial" charset="0"/>
              <a:buChar char="•"/>
            </a:pPr>
            <a:r>
              <a:rPr lang="en-US" dirty="0"/>
              <a:t>When the United States produces 200 units of food, it gives up 100 units of clothing (400 – 300).</a:t>
            </a:r>
          </a:p>
          <a:p>
            <a:pPr marL="171450" indent="-171450">
              <a:buFont typeface="Arial" charset="0"/>
              <a:buChar char="•"/>
            </a:pPr>
            <a:r>
              <a:rPr lang="en-US" dirty="0"/>
              <a:t>Therefore, the opportunity cost of one unit of food is one-half a unit of clothing.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r>
              <a:rPr lang="en-US" b="1" i="1" dirty="0"/>
              <a:t>Lecture notes:</a:t>
            </a:r>
          </a:p>
          <a:p>
            <a:endParaRPr lang="en-US" dirty="0"/>
          </a:p>
          <a:p>
            <a:r>
              <a:rPr lang="en-US" dirty="0"/>
              <a:t>The table on the slide shows the initial production choices and the opportunity costs for both nations.</a:t>
            </a:r>
          </a:p>
          <a:p>
            <a:endParaRPr lang="en-US" dirty="0"/>
          </a:p>
          <a:p>
            <a:r>
              <a:rPr lang="en-US" dirty="0"/>
              <a:t>Recall the idea of opportunity cost in production:</a:t>
            </a:r>
          </a:p>
          <a:p>
            <a:pPr marL="171450" indent="-171450">
              <a:buFont typeface="Arial" charset="0"/>
              <a:buChar char="•"/>
            </a:pPr>
            <a:r>
              <a:rPr lang="en-US" dirty="0"/>
              <a:t>When a country makes food, it gives up making clothing. When a country makes clothing, it gives up food.</a:t>
            </a:r>
          </a:p>
          <a:p>
            <a:pPr marL="171450" indent="-171450">
              <a:buFont typeface="Arial" charset="0"/>
              <a:buChar char="•"/>
            </a:pPr>
            <a:r>
              <a:rPr lang="en-US" dirty="0"/>
              <a:t>We look at how much each country gives up when expanding the production of either good.</a:t>
            </a:r>
          </a:p>
          <a:p>
            <a:pPr marL="171450" indent="-171450">
              <a:buFont typeface="Arial" charset="0"/>
              <a:buChar char="•"/>
            </a:pPr>
            <a:r>
              <a:rPr lang="en-US" dirty="0"/>
              <a:t>We want to specialize where the countries have the LOWEST opportunity cost. We want to give up the LEAST amount of the other good!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smtClean="0"/>
              <a:t>Lecture notes:</a:t>
            </a:r>
          </a:p>
          <a:p>
            <a:pPr marL="171450" indent="-171450">
              <a:buFont typeface="Arial" panose="020B0604020202020204" pitchFamily="34" charset="0"/>
              <a:buChar char="•"/>
              <a:defRPr/>
            </a:pPr>
            <a:r>
              <a:rPr lang="en-US" altLang="en-US" dirty="0" smtClean="0"/>
              <a:t>If Mexico produces one more unit of clothing, they give up one-third a unit of clothing. Therefore, for Mexico to be better off with trade, the United States would have to give them </a:t>
            </a:r>
            <a:r>
              <a:rPr lang="en-US" altLang="en-US" b="1" dirty="0" smtClean="0"/>
              <a:t>more</a:t>
            </a:r>
            <a:r>
              <a:rPr lang="en-US" altLang="en-US" dirty="0" smtClean="0"/>
              <a:t> than one-third food.</a:t>
            </a:r>
          </a:p>
          <a:p>
            <a:pPr marL="171450" indent="-171450">
              <a:buFont typeface="Arial" panose="020B0604020202020204" pitchFamily="34" charset="0"/>
              <a:buChar char="•"/>
              <a:defRPr/>
            </a:pPr>
            <a:r>
              <a:rPr lang="en-US" altLang="en-US" dirty="0" smtClean="0"/>
              <a:t>If the United States produces one less unit of clothing, they would be able to produce two more units of food. Therefore, for the United States to be better off with trade, they would want to give Mexico </a:t>
            </a:r>
            <a:r>
              <a:rPr lang="en-US" altLang="en-US" b="1" dirty="0" smtClean="0"/>
              <a:t>less</a:t>
            </a:r>
            <a:r>
              <a:rPr lang="en-US" altLang="en-US" dirty="0" smtClean="0"/>
              <a:t> than two units of food for a unit of clothing.</a:t>
            </a:r>
          </a:p>
          <a:p>
            <a:pPr marL="171450" indent="-171450">
              <a:buFont typeface="Arial" panose="020B0604020202020204" pitchFamily="34" charset="0"/>
              <a:buChar char="•"/>
              <a:defRPr/>
            </a:pPr>
            <a:r>
              <a:rPr lang="en-US" altLang="en-US" dirty="0" smtClean="0"/>
              <a:t>So, as long as one unit of clothing trades for more than one-third food but less than two food, both countries are better off with trade.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pPr>
              <a:lnSpc>
                <a:spcPct val="80000"/>
              </a:lnSpc>
              <a:spcBef>
                <a:spcPct val="0"/>
              </a:spcBef>
            </a:pPr>
            <a:r>
              <a:rPr lang="en-US" sz="1000" b="1" i="1" dirty="0"/>
              <a:t>Image:</a:t>
            </a:r>
            <a:r>
              <a:rPr lang="en-US" sz="1000" i="1" dirty="0"/>
              <a:t> </a:t>
            </a:r>
            <a:r>
              <a:rPr lang="en-US" sz="1000" dirty="0"/>
              <a:t>Animated Figure 19.6</a:t>
            </a:r>
          </a:p>
          <a:p>
            <a:pPr>
              <a:lnSpc>
                <a:spcPct val="80000"/>
              </a:lnSpc>
              <a:spcBef>
                <a:spcPct val="0"/>
              </a:spcBef>
            </a:pPr>
            <a:endParaRPr lang="en-US" sz="800" b="1" dirty="0"/>
          </a:p>
          <a:p>
            <a:pPr>
              <a:lnSpc>
                <a:spcPct val="80000"/>
              </a:lnSpc>
            </a:pPr>
            <a:r>
              <a:rPr lang="en-US" sz="1000" b="1" i="1" dirty="0"/>
              <a:t>Lecture notes:</a:t>
            </a:r>
          </a:p>
          <a:p>
            <a:pPr>
              <a:lnSpc>
                <a:spcPct val="80000"/>
              </a:lnSpc>
              <a:spcBef>
                <a:spcPct val="0"/>
              </a:spcBef>
            </a:pPr>
            <a:endParaRPr lang="en-US" sz="1000" dirty="0"/>
          </a:p>
          <a:p>
            <a:pPr>
              <a:lnSpc>
                <a:spcPct val="80000"/>
              </a:lnSpc>
              <a:spcBef>
                <a:spcPct val="0"/>
              </a:spcBef>
            </a:pPr>
            <a:r>
              <a:rPr lang="en-US" sz="1000" dirty="0"/>
              <a:t>Assume that one unit of food trades for one unit of clothing.</a:t>
            </a:r>
          </a:p>
          <a:p>
            <a:pPr>
              <a:lnSpc>
                <a:spcPct val="80000"/>
              </a:lnSpc>
              <a:spcBef>
                <a:spcPct val="0"/>
              </a:spcBef>
            </a:pPr>
            <a:endParaRPr lang="en-US" sz="1000" dirty="0"/>
          </a:p>
          <a:p>
            <a:pPr>
              <a:lnSpc>
                <a:spcPct val="80000"/>
              </a:lnSpc>
              <a:spcBef>
                <a:spcPct val="0"/>
              </a:spcBef>
            </a:pPr>
            <a:r>
              <a:rPr lang="en-US" sz="1000" dirty="0"/>
              <a:t> Mexico:</a:t>
            </a:r>
          </a:p>
          <a:p>
            <a:pPr marL="171450" indent="-171450">
              <a:lnSpc>
                <a:spcPct val="80000"/>
              </a:lnSpc>
              <a:spcBef>
                <a:spcPct val="0"/>
              </a:spcBef>
              <a:buFont typeface="Arial" charset="0"/>
              <a:buChar char="•"/>
            </a:pPr>
            <a:r>
              <a:rPr lang="en-US" sz="1000" dirty="0"/>
              <a:t>M</a:t>
            </a:r>
            <a:r>
              <a:rPr lang="en-US" sz="1000" baseline="-25000" dirty="0"/>
              <a:t>1</a:t>
            </a:r>
            <a:r>
              <a:rPr lang="en-US" sz="1000" dirty="0"/>
              <a:t> is Mexico’s production point without trade.</a:t>
            </a:r>
          </a:p>
          <a:p>
            <a:pPr marL="171450" indent="-171450">
              <a:lnSpc>
                <a:spcPct val="80000"/>
              </a:lnSpc>
              <a:spcBef>
                <a:spcPct val="0"/>
              </a:spcBef>
              <a:buFont typeface="Arial" charset="0"/>
              <a:buChar char="•"/>
            </a:pPr>
            <a:r>
              <a:rPr lang="en-US" sz="1000" dirty="0"/>
              <a:t>Mexico will specialize in the production of clothing, producing 900M units. </a:t>
            </a:r>
          </a:p>
          <a:p>
            <a:pPr>
              <a:lnSpc>
                <a:spcPct val="80000"/>
              </a:lnSpc>
              <a:spcBef>
                <a:spcPct val="0"/>
              </a:spcBef>
            </a:pPr>
            <a:endParaRPr lang="en-US" sz="1000" dirty="0"/>
          </a:p>
          <a:p>
            <a:pPr>
              <a:lnSpc>
                <a:spcPct val="80000"/>
              </a:lnSpc>
              <a:spcBef>
                <a:spcPct val="0"/>
              </a:spcBef>
            </a:pPr>
            <a:r>
              <a:rPr lang="en-US" sz="1000" dirty="0"/>
              <a:t>First click:</a:t>
            </a:r>
          </a:p>
          <a:p>
            <a:pPr marL="171450" indent="-171450">
              <a:lnSpc>
                <a:spcPct val="80000"/>
              </a:lnSpc>
              <a:spcBef>
                <a:spcPct val="0"/>
              </a:spcBef>
              <a:buFont typeface="Arial" charset="0"/>
              <a:buChar char="•"/>
            </a:pPr>
            <a:r>
              <a:rPr lang="en-US" sz="1000" dirty="0"/>
              <a:t>It exports 400M units of clothing to the United States and imports 400M units of food from the United States </a:t>
            </a:r>
          </a:p>
          <a:p>
            <a:pPr marL="171450" indent="-171450">
              <a:lnSpc>
                <a:spcPct val="80000"/>
              </a:lnSpc>
              <a:spcBef>
                <a:spcPct val="0"/>
              </a:spcBef>
              <a:buFont typeface="Arial" charset="0"/>
              <a:buChar char="•"/>
            </a:pPr>
            <a:r>
              <a:rPr lang="en-US" sz="1000" u="sng" dirty="0"/>
              <a:t>After trade</a:t>
            </a:r>
            <a:r>
              <a:rPr lang="en-US" sz="1000" dirty="0"/>
              <a:t>: Mexico has 500M clothing and 400M food.</a:t>
            </a:r>
          </a:p>
          <a:p>
            <a:pPr marL="171450" indent="-171450">
              <a:lnSpc>
                <a:spcPct val="80000"/>
              </a:lnSpc>
              <a:spcBef>
                <a:spcPct val="0"/>
              </a:spcBef>
              <a:buFont typeface="Arial" charset="0"/>
              <a:buChar char="•"/>
            </a:pPr>
            <a:r>
              <a:rPr lang="en-US" sz="1000" u="sng" dirty="0"/>
              <a:t>With no trade</a:t>
            </a:r>
            <a:r>
              <a:rPr lang="en-US" sz="1000" dirty="0"/>
              <a:t>: Mexico had 450M clothing and 150M food.</a:t>
            </a:r>
          </a:p>
          <a:p>
            <a:pPr marL="171450" indent="-171450">
              <a:lnSpc>
                <a:spcPct val="80000"/>
              </a:lnSpc>
              <a:spcBef>
                <a:spcPct val="0"/>
              </a:spcBef>
              <a:buFont typeface="Arial" charset="0"/>
              <a:buChar char="•"/>
            </a:pPr>
            <a:r>
              <a:rPr lang="en-US" sz="1000" dirty="0"/>
              <a:t>Therefore, Mexico is better off by 50M units of clothing and 250M units of food once it specializes and trades.</a:t>
            </a:r>
          </a:p>
          <a:p>
            <a:pPr>
              <a:lnSpc>
                <a:spcPct val="80000"/>
              </a:lnSpc>
              <a:spcBef>
                <a:spcPct val="0"/>
              </a:spcBef>
            </a:pPr>
            <a:endParaRPr lang="en-US" sz="1000" dirty="0"/>
          </a:p>
          <a:p>
            <a:pPr>
              <a:lnSpc>
                <a:spcPct val="80000"/>
              </a:lnSpc>
              <a:spcBef>
                <a:spcPct val="0"/>
              </a:spcBef>
            </a:pPr>
            <a:r>
              <a:rPr lang="en-US" sz="1000" dirty="0"/>
              <a:t>United States:</a:t>
            </a:r>
          </a:p>
          <a:p>
            <a:pPr marL="171450" indent="-171450">
              <a:lnSpc>
                <a:spcPct val="80000"/>
              </a:lnSpc>
              <a:spcBef>
                <a:spcPct val="0"/>
              </a:spcBef>
              <a:buFont typeface="Arial" charset="0"/>
              <a:buChar char="•"/>
            </a:pPr>
            <a:r>
              <a:rPr lang="en-US" sz="1000" dirty="0"/>
              <a:t>US</a:t>
            </a:r>
            <a:r>
              <a:rPr lang="en-US" sz="1000" baseline="-25000" dirty="0"/>
              <a:t>1</a:t>
            </a:r>
            <a:r>
              <a:rPr lang="en-US" sz="1000" dirty="0"/>
              <a:t> is the U.S. production point without trade.</a:t>
            </a:r>
          </a:p>
          <a:p>
            <a:pPr marL="171450" indent="-171450">
              <a:lnSpc>
                <a:spcPct val="80000"/>
              </a:lnSpc>
              <a:spcBef>
                <a:spcPct val="0"/>
              </a:spcBef>
              <a:buFont typeface="Arial" charset="0"/>
              <a:buChar char="•"/>
            </a:pPr>
            <a:r>
              <a:rPr lang="en-US" sz="1000" dirty="0"/>
              <a:t>The United States specializes in the production of food, producing 800M units.</a:t>
            </a:r>
          </a:p>
          <a:p>
            <a:pPr>
              <a:lnSpc>
                <a:spcPct val="80000"/>
              </a:lnSpc>
              <a:spcBef>
                <a:spcPct val="0"/>
              </a:spcBef>
            </a:pPr>
            <a:endParaRPr lang="en-US" sz="1000" dirty="0"/>
          </a:p>
          <a:p>
            <a:pPr>
              <a:lnSpc>
                <a:spcPct val="80000"/>
              </a:lnSpc>
              <a:spcBef>
                <a:spcPct val="0"/>
              </a:spcBef>
            </a:pPr>
            <a:r>
              <a:rPr lang="en-US" sz="1000" dirty="0"/>
              <a:t>Second </a:t>
            </a:r>
            <a:r>
              <a:rPr lang="en-US" sz="1000" dirty="0" smtClean="0"/>
              <a:t>and</a:t>
            </a:r>
            <a:r>
              <a:rPr lang="en-US" sz="1000" baseline="0" dirty="0" smtClean="0"/>
              <a:t> third clicks:</a:t>
            </a:r>
            <a:endParaRPr lang="en-US" sz="1000" dirty="0"/>
          </a:p>
          <a:p>
            <a:pPr marL="171450" indent="-171450">
              <a:lnSpc>
                <a:spcPct val="80000"/>
              </a:lnSpc>
              <a:spcBef>
                <a:spcPct val="0"/>
              </a:spcBef>
              <a:buFont typeface="Arial" charset="0"/>
              <a:buChar char="•"/>
            </a:pPr>
            <a:r>
              <a:rPr lang="en-US" sz="1000" dirty="0"/>
              <a:t>The United States exports 400M units of food to Mexico and imports 400M units of clothing from Mexico.</a:t>
            </a:r>
          </a:p>
          <a:p>
            <a:pPr marL="171450" indent="-171450">
              <a:lnSpc>
                <a:spcPct val="80000"/>
              </a:lnSpc>
              <a:spcBef>
                <a:spcPct val="0"/>
              </a:spcBef>
              <a:buFont typeface="Arial" charset="0"/>
              <a:buChar char="•"/>
            </a:pPr>
            <a:r>
              <a:rPr lang="en-US" sz="1000" u="sng" dirty="0"/>
              <a:t>After trade</a:t>
            </a:r>
            <a:r>
              <a:rPr lang="en-US" sz="1000" dirty="0"/>
              <a:t>: The United States has 400M clothing and 400M food.</a:t>
            </a:r>
          </a:p>
          <a:p>
            <a:pPr marL="171450" indent="-171450">
              <a:lnSpc>
                <a:spcPct val="80000"/>
              </a:lnSpc>
              <a:spcBef>
                <a:spcPct val="0"/>
              </a:spcBef>
              <a:buFont typeface="Arial" charset="0"/>
              <a:buChar char="•"/>
            </a:pPr>
            <a:r>
              <a:rPr lang="en-US" sz="1000" u="sng" dirty="0"/>
              <a:t>With no trade</a:t>
            </a:r>
            <a:r>
              <a:rPr lang="en-US" sz="1000" dirty="0"/>
              <a:t>: The United States had 300M clothing and 200M food.</a:t>
            </a:r>
          </a:p>
          <a:p>
            <a:pPr marL="171450" indent="-171450">
              <a:lnSpc>
                <a:spcPct val="80000"/>
              </a:lnSpc>
              <a:spcBef>
                <a:spcPct val="0"/>
              </a:spcBef>
              <a:buFont typeface="Arial" charset="0"/>
              <a:buChar char="•"/>
            </a:pPr>
            <a:r>
              <a:rPr lang="en-US" sz="1000" dirty="0"/>
              <a:t>Therefore, the United States is better off by 100M units of clothing and 200M units of food once it specializes and trades.</a:t>
            </a:r>
          </a:p>
          <a:p>
            <a:pPr>
              <a:lnSpc>
                <a:spcPct val="80000"/>
              </a:lnSpc>
              <a:spcBef>
                <a:spcPct val="0"/>
              </a:spcBef>
              <a:buFontTx/>
              <a:buChar char="•"/>
            </a:pPr>
            <a:endParaRPr lang="en-US" sz="1000" dirty="0"/>
          </a:p>
          <a:p>
            <a:pPr>
              <a:lnSpc>
                <a:spcPct val="80000"/>
              </a:lnSpc>
              <a:spcBef>
                <a:spcPct val="0"/>
              </a:spcBef>
            </a:pPr>
            <a:r>
              <a:rPr lang="en-US" sz="1000" dirty="0"/>
              <a:t>Note that after trade, both countries are consuming a combination of goods that they could not produce by themselves: the point is outside their own PPF.</a:t>
            </a:r>
          </a:p>
          <a:p>
            <a:pPr>
              <a:lnSpc>
                <a:spcPct val="80000"/>
              </a:lnSpc>
              <a:spcBef>
                <a:spcPct val="0"/>
              </a:spcBef>
            </a:pPr>
            <a:endParaRPr lang="en-US" sz="1000" dirty="0"/>
          </a:p>
          <a:p>
            <a:pPr>
              <a:lnSpc>
                <a:spcPct val="80000"/>
              </a:lnSpc>
              <a:spcBef>
                <a:spcPct val="0"/>
              </a:spcBef>
            </a:pPr>
            <a:endParaRPr lang="en-US" sz="800" dirty="0"/>
          </a:p>
          <a:p>
            <a:pPr>
              <a:lnSpc>
                <a:spcPct val="80000"/>
              </a:lnSpc>
              <a:spcBef>
                <a:spcPct val="0"/>
              </a:spcBef>
            </a:pPr>
            <a:endParaRPr lang="en-US" sz="800" dirty="0"/>
          </a:p>
          <a:p>
            <a:pPr>
              <a:lnSpc>
                <a:spcPct val="80000"/>
              </a:lnSpc>
            </a:pPr>
            <a:endParaRPr lang="en-US" sz="8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Specialization</a:t>
            </a:r>
          </a:p>
          <a:p>
            <a:pPr marL="171450" indent="-171450">
              <a:buFont typeface="Arial" charset="0"/>
              <a:buChar char="•"/>
            </a:pPr>
            <a:r>
              <a:rPr lang="en-US" dirty="0"/>
              <a:t>Trade</a:t>
            </a:r>
          </a:p>
          <a:p>
            <a:pPr marL="171450" indent="-171450">
              <a:buFont typeface="Arial" charset="0"/>
              <a:buChar char="•"/>
            </a:pPr>
            <a:r>
              <a:rPr lang="en-US" dirty="0"/>
              <a:t>Invisible hand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C, countries producing goods in which they have a comparative advantage.</a:t>
            </a:r>
          </a:p>
          <a:p>
            <a:endParaRPr lang="en-US"/>
          </a:p>
          <a:p>
            <a:r>
              <a:rPr lang="en-US"/>
              <a:t>With comparative advantage and specialization, overall production and wealth can increase. Note that gains from trade might not be equal. Some countries may gain a lot from trade, while others may just gain a little.</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b="1" i="1" dirty="0"/>
              <a:t>Class activity: </a:t>
            </a:r>
            <a:r>
              <a:rPr lang="en-US" dirty="0"/>
              <a:t>Think-Pair-Share Activity based on Tip #660 (Writing to Learn: Description for a </a:t>
            </a:r>
            <a:r>
              <a:rPr lang="en-US" dirty="0" err="1"/>
              <a:t>Noneconomist</a:t>
            </a:r>
            <a:r>
              <a:rPr lang="en-US" dirty="0"/>
              <a:t>)</a:t>
            </a:r>
          </a:p>
          <a:p>
            <a:pPr marL="171450" indent="-171450">
              <a:buFont typeface="Arial" charset="0"/>
              <a:buChar char="•"/>
            </a:pPr>
            <a:r>
              <a:rPr lang="en-US" dirty="0"/>
              <a:t>Ask students to get into pairs to answer the questions on the slide.</a:t>
            </a:r>
          </a:p>
          <a:p>
            <a:pPr marL="171450" indent="-171450">
              <a:buFont typeface="Arial" charset="0"/>
              <a:buChar char="•"/>
            </a:pPr>
            <a:r>
              <a:rPr lang="en-US" dirty="0"/>
              <a:t>Answers are on the next slide.</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r>
              <a:rPr lang="en-US" b="1" i="1" dirty="0"/>
              <a:t>Class activity: </a:t>
            </a:r>
            <a:r>
              <a:rPr lang="en-US" dirty="0"/>
              <a:t>Think-Pair-Share Activity based on Tip #660 (Writing to Learn: Description for a </a:t>
            </a:r>
            <a:r>
              <a:rPr lang="en-US" dirty="0" err="1"/>
              <a:t>Noneconomist</a:t>
            </a:r>
            <a:r>
              <a:rPr lang="en-US" dirty="0"/>
              <a:t>)</a:t>
            </a:r>
          </a:p>
          <a:p>
            <a:pPr marL="171450" indent="-171450">
              <a:buFont typeface="Arial" charset="0"/>
              <a:buChar char="•"/>
            </a:pPr>
            <a:r>
              <a:rPr lang="en-US" dirty="0"/>
              <a:t>Ask students to get into pairs to answer the questions on the slide.</a:t>
            </a:r>
          </a:p>
          <a:p>
            <a:endParaRPr lang="en-US" dirty="0"/>
          </a:p>
          <a:p>
            <a:r>
              <a:rPr lang="en-US" b="1" i="1" dirty="0"/>
              <a:t>Lecture tip:</a:t>
            </a:r>
          </a:p>
          <a:p>
            <a:endParaRPr lang="en-US" dirty="0"/>
          </a:p>
          <a:p>
            <a:r>
              <a:rPr lang="en-US" dirty="0"/>
              <a:t>First through fourth clicks:</a:t>
            </a:r>
          </a:p>
          <a:p>
            <a:pPr marL="171450" indent="-171450">
              <a:buFont typeface="Arial" charset="0"/>
              <a:buChar char="•"/>
            </a:pPr>
            <a:r>
              <a:rPr lang="en-US" dirty="0"/>
              <a:t>Inputs the opportunity costs.</a:t>
            </a:r>
          </a:p>
          <a:p>
            <a:pPr marL="171450" indent="-171450">
              <a:buFont typeface="Arial" charset="0"/>
              <a:buChar char="•"/>
            </a:pPr>
            <a:r>
              <a:rPr lang="en-US" dirty="0"/>
              <a:t>Since Canada has a lower opportunity cost producing cars (5 Food &lt; 10 Food), Canada should specialize in car production. </a:t>
            </a:r>
            <a:r>
              <a:rPr lang="en-US" dirty="0" smtClean="0"/>
              <a:t>Likewise,</a:t>
            </a:r>
            <a:r>
              <a:rPr lang="en-US" baseline="0" dirty="0" smtClean="0"/>
              <a:t> </a:t>
            </a:r>
            <a:r>
              <a:rPr lang="en-US" dirty="0" smtClean="0"/>
              <a:t>the </a:t>
            </a:r>
            <a:r>
              <a:rPr lang="en-US" dirty="0"/>
              <a:t>United States should specialize in food production.</a:t>
            </a:r>
          </a:p>
          <a:p>
            <a:pPr marL="171450" indent="-171450">
              <a:buFont typeface="Arial" charset="0"/>
              <a:buChar char="•"/>
            </a:pPr>
            <a:r>
              <a:rPr lang="en-US" dirty="0"/>
              <a:t>A car will trade for more than 5 Food but less than 10 Food. The price is in between each country’s opportunity cost of producing a car.</a:t>
            </a:r>
          </a:p>
          <a:p>
            <a:endParaRPr lang="en-US" dirty="0"/>
          </a:p>
          <a:p>
            <a:endParaRPr lang="en-US" dirty="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i="1" dirty="0"/>
              <a:t>Lecture notes:</a:t>
            </a:r>
          </a:p>
          <a:p>
            <a:endParaRPr lang="en-US" b="1" dirty="0"/>
          </a:p>
          <a:p>
            <a:r>
              <a:rPr lang="en-US" dirty="0"/>
              <a:t>Small textile company in Mexico: </a:t>
            </a:r>
          </a:p>
          <a:p>
            <a:pPr marL="171450" indent="-171450">
              <a:buFont typeface="Arial" charset="0"/>
              <a:buChar char="•"/>
            </a:pPr>
            <a:r>
              <a:rPr lang="en-US" dirty="0"/>
              <a:t>Trade with the United States allows it to increase its sales. </a:t>
            </a:r>
          </a:p>
          <a:p>
            <a:pPr marL="171450" indent="-171450">
              <a:buFont typeface="Arial" charset="0"/>
              <a:buChar char="•"/>
            </a:pPr>
            <a:r>
              <a:rPr lang="en-US" dirty="0"/>
              <a:t>A larger volume of sales leads to lower per-unit costs due to increased specialization, using more efficient equipment, purchasing inputs in bulk, volume advertising, etc.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endParaRPr lang="en-US" i="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a:lstStyle/>
          <a:p>
            <a:r>
              <a:rPr lang="en-US" b="1" i="1" dirty="0">
                <a:latin typeface="Helvetica Neue" pitchFamily="-107" charset="0"/>
              </a:rPr>
              <a:t>“Beyond the Book” Slide</a:t>
            </a:r>
            <a:r>
              <a:rPr lang="en-US" dirty="0">
                <a:latin typeface="Helvetica Neue" pitchFamily="-107" charset="0"/>
              </a:rPr>
              <a:t/>
            </a:r>
            <a:br>
              <a:rPr lang="en-US" dirty="0">
                <a:latin typeface="Helvetica Neue" pitchFamily="-107" charset="0"/>
              </a:rPr>
            </a:br>
            <a:endParaRPr lang="en-US" dirty="0">
              <a:latin typeface="Helvetica Neue" pitchFamily="-107" charset="0"/>
            </a:endParaRPr>
          </a:p>
          <a:p>
            <a:r>
              <a:rPr lang="en-US" b="1" i="1" dirty="0"/>
              <a:t>Lecture notes:</a:t>
            </a:r>
          </a:p>
          <a:p>
            <a:endParaRPr lang="en-US" b="1" dirty="0"/>
          </a:p>
          <a:p>
            <a:r>
              <a:rPr lang="en-US" dirty="0"/>
              <a:t>Stable Institutions:</a:t>
            </a:r>
          </a:p>
          <a:p>
            <a:pPr marL="171450" indent="-171450">
              <a:buFont typeface="Arial" charset="0"/>
              <a:buChar char="•"/>
            </a:pPr>
            <a:r>
              <a:rPr lang="en-US" dirty="0"/>
              <a:t>Large fluctuations in a nation</a:t>
            </a:r>
            <a:r>
              <a:rPr lang="ja-JP" altLang="en-US" dirty="0"/>
              <a:t>’</a:t>
            </a:r>
            <a:r>
              <a:rPr lang="en-US" altLang="ja-JP" dirty="0"/>
              <a:t>s currency exchange rate make trading more difficult. </a:t>
            </a:r>
          </a:p>
          <a:p>
            <a:pPr marL="171450" indent="-171450">
              <a:buFont typeface="Arial" charset="0"/>
              <a:buChar char="•"/>
            </a:pPr>
            <a:r>
              <a:rPr lang="en-US" altLang="ja-JP" dirty="0"/>
              <a:t>Therefore, nations that adopt and adhere to sound monetary policies are often more desirable trading partners than countries that have too much inflation.</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r>
              <a:rPr lang="en-US" b="1" i="1" dirty="0">
                <a:latin typeface="Helvetica Neue" pitchFamily="-107" charset="0"/>
              </a:rPr>
              <a:t>“Beyond the Book” Slide</a:t>
            </a:r>
            <a:r>
              <a:rPr lang="en-US" dirty="0">
                <a:latin typeface="Helvetica Neue" pitchFamily="-107" charset="0"/>
              </a:rPr>
              <a:t/>
            </a:r>
            <a:br>
              <a:rPr lang="en-US" dirty="0">
                <a:latin typeface="Helvetica Neue" pitchFamily="-107" charset="0"/>
              </a:rPr>
            </a:br>
            <a:endParaRPr lang="en-US" dirty="0">
              <a:latin typeface="Helvetica Neue" pitchFamily="-107" charset="0"/>
            </a:endParaRPr>
          </a:p>
          <a:p>
            <a:r>
              <a:rPr lang="en-US" b="1" i="1" dirty="0"/>
              <a:t>Lecture notes:</a:t>
            </a:r>
          </a:p>
          <a:p>
            <a:endParaRPr lang="en-US" b="1" dirty="0"/>
          </a:p>
          <a:p>
            <a:r>
              <a:rPr lang="en-US" dirty="0"/>
              <a:t>Larger Benefits:</a:t>
            </a:r>
          </a:p>
          <a:p>
            <a:pPr marL="171450" indent="-171450">
              <a:buFont typeface="Arial" charset="0"/>
              <a:buChar char="•"/>
            </a:pPr>
            <a:r>
              <a:rPr lang="en-US" dirty="0"/>
              <a:t>Access to new markets can create economies of scale and therefore lower per-unit costs as production expands. </a:t>
            </a:r>
          </a:p>
          <a:p>
            <a:pPr marL="171450" indent="-171450">
              <a:buFont typeface="Arial" charset="0"/>
              <a:buChar char="•"/>
            </a:pPr>
            <a:r>
              <a:rPr lang="en-US" dirty="0"/>
              <a:t>Increased production allows companies the opportunity to economize on distribution costs, marketing, and to utilize assembly lines and other forms of automation. </a:t>
            </a:r>
          </a:p>
          <a:p>
            <a:pPr marL="171450" indent="-171450">
              <a:buFont typeface="Arial" charset="0"/>
              <a:buChar char="•"/>
            </a:pPr>
            <a:r>
              <a:rPr lang="en-US" dirty="0"/>
              <a:t>If you get larger as a firm, you may be able to buy inputs in bulk and use volume advertising, increasing your comparative advantage.</a:t>
            </a:r>
          </a:p>
          <a:p>
            <a:endParaRPr lang="en-US" dirty="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r>
              <a:rPr lang="en-US" b="1" i="1"/>
              <a:t>Lecture notes</a:t>
            </a:r>
            <a:r>
              <a:rPr lang="en-US" b="1"/>
              <a:t>:</a:t>
            </a:r>
            <a:endParaRPr lang="en-US"/>
          </a:p>
          <a:p>
            <a:r>
              <a:rPr lang="en-US"/>
              <a:t>Now that we’ve seen how trade benefits two countries since it allows them to access more goods than they could produce themselves, we will look at the effects of trade barriers or protectionism.</a:t>
            </a:r>
          </a:p>
          <a:p>
            <a:pPr marL="0" lvl="1"/>
            <a:endParaRPr lang="en-US">
              <a:cs typeface="MS PGothic" pitchFamily="34" charset="-128"/>
            </a:endParaRPr>
          </a:p>
          <a:p>
            <a:pPr>
              <a:buFontTx/>
              <a:buChar char="•"/>
            </a:pPr>
            <a:endParaRPr lang="en-US" b="1" i="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a:lstStyle/>
          <a:p>
            <a:r>
              <a:rPr lang="en-US" b="1" i="1" dirty="0"/>
              <a:t>Lecture notes</a:t>
            </a:r>
            <a:r>
              <a:rPr lang="en-US" b="1" dirty="0"/>
              <a:t>:</a:t>
            </a:r>
            <a:endParaRPr lang="en-US" dirty="0"/>
          </a:p>
          <a:p>
            <a:pPr marL="457200" lvl="1" indent="-457200">
              <a:buFont typeface="Arial" charset="0"/>
              <a:buChar char="•"/>
            </a:pPr>
            <a:r>
              <a:rPr lang="en-US" sz="2800" i="1" dirty="0">
                <a:cs typeface="MS PGothic" pitchFamily="34" charset="-128"/>
              </a:rPr>
              <a:t>Ad valorem </a:t>
            </a:r>
            <a:r>
              <a:rPr lang="en-US" sz="2800" dirty="0">
                <a:cs typeface="MS PGothic" pitchFamily="34" charset="-128"/>
              </a:rPr>
              <a:t>tax – tax equal to the percentage of the value of the good.</a:t>
            </a:r>
            <a:endParaRPr lang="en-US" sz="2800" i="1" dirty="0">
              <a:cs typeface="MS PGothic" pitchFamily="34" charset="-128"/>
            </a:endParaRPr>
          </a:p>
          <a:p>
            <a:pPr marL="457200" lvl="1" indent="-457200">
              <a:buFont typeface="Arial" charset="0"/>
              <a:buChar char="•"/>
            </a:pPr>
            <a:r>
              <a:rPr lang="en-US" sz="2800" i="1" dirty="0">
                <a:cs typeface="MS PGothic" pitchFamily="34" charset="-128"/>
              </a:rPr>
              <a:t>Specific</a:t>
            </a:r>
            <a:r>
              <a:rPr lang="en-US" sz="2800" dirty="0">
                <a:cs typeface="MS PGothic" pitchFamily="34" charset="-128"/>
              </a:rPr>
              <a:t> tax – per unit tax.</a:t>
            </a:r>
          </a:p>
          <a:p>
            <a:pPr marL="457200" lvl="1" indent="-457200">
              <a:buFont typeface="Arial" charset="0"/>
              <a:buChar char="•"/>
            </a:pPr>
            <a:r>
              <a:rPr lang="en-US" sz="2800" dirty="0">
                <a:cs typeface="MS PGothic" pitchFamily="34" charset="-128"/>
              </a:rPr>
              <a:t>Import quotas on </a:t>
            </a:r>
            <a:r>
              <a:rPr lang="en-US" sz="2800" dirty="0">
                <a:latin typeface="Arial" pitchFamily="-107" charset="0"/>
                <a:cs typeface="MS PGothic" pitchFamily="34" charset="-128"/>
              </a:rPr>
              <a:t>milk, tuna, olives, peanuts, cotton, sugar.</a:t>
            </a:r>
          </a:p>
          <a:p>
            <a:pPr marL="90488" lvl="1" indent="-90488"/>
            <a:endParaRPr lang="en-US" sz="2800" dirty="0">
              <a:latin typeface="Arial" pitchFamily="-107" charset="0"/>
              <a:cs typeface="MS PGothic" pitchFamily="34" charset="-128"/>
            </a:endParaRPr>
          </a:p>
          <a:p>
            <a:pPr marL="90488" lvl="1" indent="-90488"/>
            <a:r>
              <a:rPr lang="en-US" sz="2800" b="1" i="1" dirty="0">
                <a:latin typeface="Arial" pitchFamily="-107" charset="0"/>
                <a:cs typeface="MS PGothic" pitchFamily="34" charset="-128"/>
              </a:rPr>
              <a:t>Lecture tip: </a:t>
            </a:r>
            <a:r>
              <a:rPr lang="en-US" sz="2800" dirty="0">
                <a:latin typeface="Arial" pitchFamily="-107" charset="0"/>
                <a:cs typeface="MS PGothic" pitchFamily="34" charset="-128"/>
              </a:rPr>
              <a:t>Before you go over the analysis, ask students who gains and who loses.</a:t>
            </a:r>
          </a:p>
          <a:p>
            <a:pPr marL="90488" lvl="1" indent="-90488"/>
            <a:endParaRPr lang="en-US" sz="2800" dirty="0">
              <a:cs typeface="MS PGothic" pitchFamily="34" charset="-128"/>
            </a:endParaRPr>
          </a:p>
          <a:p>
            <a:pPr>
              <a:buFontTx/>
              <a:buChar char="•"/>
            </a:pPr>
            <a:endParaRPr lang="en-US" b="1" i="1"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a:lstStyle/>
          <a:p>
            <a:pPr>
              <a:lnSpc>
                <a:spcPct val="80000"/>
              </a:lnSpc>
              <a:spcBef>
                <a:spcPct val="0"/>
              </a:spcBef>
            </a:pPr>
            <a:r>
              <a:rPr lang="en-US" sz="800" b="1" i="1" dirty="0"/>
              <a:t>Image: </a:t>
            </a:r>
            <a:r>
              <a:rPr lang="en-US" sz="800" dirty="0"/>
              <a:t>Animated Figure 19.7</a:t>
            </a:r>
          </a:p>
          <a:p>
            <a:pPr>
              <a:lnSpc>
                <a:spcPct val="80000"/>
              </a:lnSpc>
              <a:spcBef>
                <a:spcPct val="0"/>
              </a:spcBef>
            </a:pPr>
            <a:endParaRPr lang="en-US" sz="800" b="1" dirty="0"/>
          </a:p>
          <a:p>
            <a:pPr>
              <a:lnSpc>
                <a:spcPct val="80000"/>
              </a:lnSpc>
              <a:spcBef>
                <a:spcPct val="0"/>
              </a:spcBef>
            </a:pPr>
            <a:r>
              <a:rPr lang="en-US" sz="800" b="1" i="1" dirty="0"/>
              <a:t>Lecture tip:</a:t>
            </a:r>
          </a:p>
          <a:p>
            <a:pPr>
              <a:lnSpc>
                <a:spcPct val="80000"/>
              </a:lnSpc>
              <a:spcBef>
                <a:spcPct val="0"/>
              </a:spcBef>
            </a:pPr>
            <a:endParaRPr lang="en-US" sz="800" b="1" dirty="0"/>
          </a:p>
          <a:p>
            <a:pPr>
              <a:lnSpc>
                <a:spcPct val="80000"/>
              </a:lnSpc>
              <a:spcBef>
                <a:spcPct val="0"/>
              </a:spcBef>
            </a:pPr>
            <a:r>
              <a:rPr lang="en-US" sz="800" dirty="0"/>
              <a:t>Figure starts without trade. </a:t>
            </a:r>
          </a:p>
          <a:p>
            <a:pPr marL="171450" indent="-171450">
              <a:lnSpc>
                <a:spcPct val="80000"/>
              </a:lnSpc>
              <a:spcBef>
                <a:spcPct val="0"/>
              </a:spcBef>
              <a:buFont typeface="Arial" charset="0"/>
              <a:buChar char="•"/>
            </a:pPr>
            <a:r>
              <a:rPr lang="en-US" sz="800" dirty="0"/>
              <a:t>Given </a:t>
            </a:r>
            <a:r>
              <a:rPr lang="en-US" sz="800" dirty="0" err="1"/>
              <a:t>S</a:t>
            </a:r>
            <a:r>
              <a:rPr lang="en-US" sz="800" baseline="-25000" dirty="0" err="1"/>
              <a:t>Domestic</a:t>
            </a:r>
            <a:r>
              <a:rPr lang="en-US" sz="800" dirty="0"/>
              <a:t> and Domestic, the domestic price is $140.</a:t>
            </a:r>
          </a:p>
          <a:p>
            <a:pPr marL="171450" indent="-171450">
              <a:lnSpc>
                <a:spcPct val="80000"/>
              </a:lnSpc>
              <a:spcBef>
                <a:spcPct val="0"/>
              </a:spcBef>
              <a:buFont typeface="Arial" charset="0"/>
              <a:buChar char="•"/>
            </a:pPr>
            <a:r>
              <a:rPr lang="en-US" sz="800" dirty="0"/>
              <a:t>Now, assume the market opens up.</a:t>
            </a:r>
          </a:p>
          <a:p>
            <a:pPr>
              <a:lnSpc>
                <a:spcPct val="80000"/>
              </a:lnSpc>
              <a:spcBef>
                <a:spcPct val="0"/>
              </a:spcBef>
            </a:pPr>
            <a:endParaRPr lang="en-US" sz="800" dirty="0"/>
          </a:p>
          <a:p>
            <a:pPr>
              <a:lnSpc>
                <a:spcPct val="80000"/>
              </a:lnSpc>
              <a:spcBef>
                <a:spcPct val="0"/>
              </a:spcBef>
            </a:pPr>
            <a:r>
              <a:rPr lang="en-US" sz="800" dirty="0"/>
              <a:t>First click:</a:t>
            </a:r>
          </a:p>
          <a:p>
            <a:pPr marL="171450" indent="-171450">
              <a:lnSpc>
                <a:spcPct val="80000"/>
              </a:lnSpc>
              <a:spcBef>
                <a:spcPct val="0"/>
              </a:spcBef>
              <a:buFont typeface="Arial" charset="0"/>
              <a:buChar char="•"/>
            </a:pPr>
            <a:r>
              <a:rPr lang="en-US" sz="800" dirty="0" err="1"/>
              <a:t>S</a:t>
            </a:r>
            <a:r>
              <a:rPr lang="en-US" sz="800" baseline="-25000" dirty="0" err="1"/>
              <a:t>free</a:t>
            </a:r>
            <a:r>
              <a:rPr lang="en-US" sz="800" baseline="-25000" dirty="0"/>
              <a:t> trade</a:t>
            </a:r>
            <a:r>
              <a:rPr lang="en-US" sz="800" dirty="0"/>
              <a:t> is the </a:t>
            </a:r>
            <a:r>
              <a:rPr lang="en-US" sz="800" b="1" dirty="0"/>
              <a:t>total</a:t>
            </a:r>
            <a:r>
              <a:rPr lang="en-US" sz="800" dirty="0"/>
              <a:t> supply in the United States</a:t>
            </a:r>
          </a:p>
          <a:p>
            <a:pPr>
              <a:lnSpc>
                <a:spcPct val="80000"/>
              </a:lnSpc>
              <a:spcBef>
                <a:spcPct val="0"/>
              </a:spcBef>
            </a:pPr>
            <a:r>
              <a:rPr lang="en-US" sz="800" dirty="0"/>
              <a:t>Second click:</a:t>
            </a:r>
          </a:p>
          <a:p>
            <a:pPr marL="171450" indent="-171450">
              <a:lnSpc>
                <a:spcPct val="80000"/>
              </a:lnSpc>
              <a:spcBef>
                <a:spcPct val="0"/>
              </a:spcBef>
              <a:buFont typeface="Arial" charset="0"/>
              <a:buChar char="•"/>
            </a:pPr>
            <a:r>
              <a:rPr lang="en-US" sz="800" dirty="0"/>
              <a:t>Since supply has increased, the price falls to P</a:t>
            </a:r>
            <a:r>
              <a:rPr lang="en-US" sz="800" baseline="-25000" dirty="0"/>
              <a:t>F</a:t>
            </a:r>
            <a:r>
              <a:rPr lang="en-US" sz="800" dirty="0"/>
              <a:t> = $100.</a:t>
            </a:r>
          </a:p>
          <a:p>
            <a:pPr marL="171450" indent="-171450">
              <a:lnSpc>
                <a:spcPct val="80000"/>
              </a:lnSpc>
              <a:spcBef>
                <a:spcPct val="0"/>
              </a:spcBef>
              <a:buFont typeface="Arial" charset="0"/>
              <a:buChar char="•"/>
            </a:pPr>
            <a:r>
              <a:rPr lang="en-US" sz="800" dirty="0"/>
              <a:t>Domestic production (quantity supplied) is Q</a:t>
            </a:r>
            <a:r>
              <a:rPr lang="en-US" sz="800" baseline="-25000" dirty="0"/>
              <a:t>D1.</a:t>
            </a:r>
          </a:p>
          <a:p>
            <a:pPr marL="171450" indent="-171450">
              <a:lnSpc>
                <a:spcPct val="80000"/>
              </a:lnSpc>
              <a:spcBef>
                <a:spcPct val="0"/>
              </a:spcBef>
              <a:buFont typeface="Arial" charset="0"/>
              <a:buChar char="•"/>
            </a:pPr>
            <a:r>
              <a:rPr lang="en-US" sz="800" dirty="0"/>
              <a:t>The total quantity demanded is Q</a:t>
            </a:r>
            <a:r>
              <a:rPr lang="en-US" sz="800" baseline="-25000" dirty="0"/>
              <a:t>F.</a:t>
            </a:r>
            <a:endParaRPr lang="en-US" sz="800" dirty="0"/>
          </a:p>
          <a:p>
            <a:pPr>
              <a:lnSpc>
                <a:spcPct val="80000"/>
              </a:lnSpc>
              <a:spcBef>
                <a:spcPct val="0"/>
              </a:spcBef>
            </a:pPr>
            <a:r>
              <a:rPr lang="en-US" sz="800" dirty="0"/>
              <a:t>Third click:</a:t>
            </a:r>
          </a:p>
          <a:p>
            <a:pPr marL="171450" indent="-171450">
              <a:lnSpc>
                <a:spcPct val="80000"/>
              </a:lnSpc>
              <a:spcBef>
                <a:spcPct val="0"/>
              </a:spcBef>
              <a:buFont typeface="Arial" charset="0"/>
              <a:buChar char="•"/>
            </a:pPr>
            <a:r>
              <a:rPr lang="en-US" sz="800" dirty="0"/>
              <a:t>Imports are equal to Q</a:t>
            </a:r>
            <a:r>
              <a:rPr lang="en-US" sz="800" baseline="-25000" dirty="0"/>
              <a:t>F</a:t>
            </a:r>
            <a:r>
              <a:rPr lang="en-US" sz="800" dirty="0"/>
              <a:t> – Q</a:t>
            </a:r>
            <a:r>
              <a:rPr lang="en-US" sz="800" baseline="-25000" dirty="0"/>
              <a:t>D1</a:t>
            </a:r>
          </a:p>
          <a:p>
            <a:pPr>
              <a:lnSpc>
                <a:spcPct val="80000"/>
              </a:lnSpc>
              <a:spcBef>
                <a:spcPct val="0"/>
              </a:spcBef>
              <a:buFontTx/>
              <a:buChar char="•"/>
            </a:pPr>
            <a:endParaRPr lang="en-US" sz="800" baseline="-25000" dirty="0"/>
          </a:p>
          <a:p>
            <a:pPr>
              <a:lnSpc>
                <a:spcPct val="80000"/>
              </a:lnSpc>
              <a:spcBef>
                <a:spcPct val="0"/>
              </a:spcBef>
            </a:pPr>
            <a:r>
              <a:rPr lang="en-US" sz="800" dirty="0"/>
              <a:t>Now suppose the government imposes a $20 tariff.</a:t>
            </a:r>
          </a:p>
          <a:p>
            <a:pPr>
              <a:lnSpc>
                <a:spcPct val="80000"/>
              </a:lnSpc>
              <a:spcBef>
                <a:spcPct val="0"/>
              </a:spcBef>
            </a:pPr>
            <a:endParaRPr lang="en-US" sz="800" dirty="0"/>
          </a:p>
          <a:p>
            <a:pPr>
              <a:lnSpc>
                <a:spcPct val="80000"/>
              </a:lnSpc>
              <a:spcBef>
                <a:spcPct val="0"/>
              </a:spcBef>
            </a:pPr>
            <a:r>
              <a:rPr lang="en-US" sz="800" dirty="0"/>
              <a:t>Fourth click:</a:t>
            </a:r>
          </a:p>
          <a:p>
            <a:pPr marL="171450" indent="-171450">
              <a:lnSpc>
                <a:spcPct val="80000"/>
              </a:lnSpc>
              <a:spcBef>
                <a:spcPct val="0"/>
              </a:spcBef>
              <a:buFont typeface="Arial" charset="0"/>
              <a:buChar char="•"/>
            </a:pPr>
            <a:r>
              <a:rPr lang="en-US" sz="800" dirty="0"/>
              <a:t>Supply falls to </a:t>
            </a:r>
            <a:r>
              <a:rPr lang="en-US" sz="800" dirty="0" err="1"/>
              <a:t>S</a:t>
            </a:r>
            <a:r>
              <a:rPr lang="en-US" sz="800" baseline="-25000" dirty="0" err="1"/>
              <a:t>with</a:t>
            </a:r>
            <a:r>
              <a:rPr lang="en-US" sz="800" baseline="-25000" dirty="0"/>
              <a:t> tariff</a:t>
            </a:r>
            <a:endParaRPr lang="en-US" sz="800" dirty="0"/>
          </a:p>
          <a:p>
            <a:pPr marL="171450" indent="-171450">
              <a:lnSpc>
                <a:spcPct val="80000"/>
              </a:lnSpc>
              <a:spcBef>
                <a:spcPct val="0"/>
              </a:spcBef>
              <a:buFont typeface="Arial" charset="0"/>
              <a:buChar char="•"/>
            </a:pPr>
            <a:r>
              <a:rPr lang="en-US" sz="800" dirty="0"/>
              <a:t>Price increases to P</a:t>
            </a:r>
            <a:r>
              <a:rPr lang="en-US" sz="800" baseline="-25000" dirty="0"/>
              <a:t>T</a:t>
            </a:r>
            <a:r>
              <a:rPr lang="en-US" sz="800" dirty="0"/>
              <a:t> = $120</a:t>
            </a:r>
            <a:endParaRPr lang="en-US" sz="800" b="1" dirty="0"/>
          </a:p>
          <a:p>
            <a:pPr>
              <a:lnSpc>
                <a:spcPct val="80000"/>
              </a:lnSpc>
              <a:spcBef>
                <a:spcPct val="0"/>
              </a:spcBef>
            </a:pPr>
            <a:r>
              <a:rPr lang="en-US" sz="800" dirty="0"/>
              <a:t>Fifth click:</a:t>
            </a:r>
          </a:p>
          <a:p>
            <a:pPr marL="171450" indent="-171450">
              <a:lnSpc>
                <a:spcPct val="80000"/>
              </a:lnSpc>
              <a:spcBef>
                <a:spcPct val="0"/>
              </a:spcBef>
              <a:buFont typeface="Arial" charset="0"/>
              <a:buChar char="•"/>
            </a:pPr>
            <a:r>
              <a:rPr lang="en-US" sz="800" dirty="0"/>
              <a:t>Total quantity demanded falls to Q</a:t>
            </a:r>
            <a:r>
              <a:rPr lang="en-US" sz="800" baseline="-25000" dirty="0"/>
              <a:t>T</a:t>
            </a:r>
            <a:endParaRPr lang="en-US" sz="800" dirty="0"/>
          </a:p>
          <a:p>
            <a:pPr marL="171450" indent="-171450">
              <a:lnSpc>
                <a:spcPct val="80000"/>
              </a:lnSpc>
              <a:spcBef>
                <a:spcPct val="0"/>
              </a:spcBef>
              <a:buFont typeface="Arial" charset="0"/>
              <a:buChar char="•"/>
            </a:pPr>
            <a:r>
              <a:rPr lang="en-US" sz="800" dirty="0"/>
              <a:t>Domestic production increases to Q</a:t>
            </a:r>
            <a:r>
              <a:rPr lang="en-US" sz="800" baseline="-25000" dirty="0"/>
              <a:t>D2</a:t>
            </a:r>
            <a:endParaRPr lang="en-US" sz="800" dirty="0"/>
          </a:p>
          <a:p>
            <a:pPr marL="171450" indent="-171450">
              <a:lnSpc>
                <a:spcPct val="80000"/>
              </a:lnSpc>
              <a:spcBef>
                <a:spcPct val="0"/>
              </a:spcBef>
              <a:buFont typeface="Arial" charset="0"/>
              <a:buChar char="•"/>
            </a:pPr>
            <a:r>
              <a:rPr lang="en-US" sz="800" dirty="0"/>
              <a:t>Imports fall to Q</a:t>
            </a:r>
            <a:r>
              <a:rPr lang="en-US" sz="800" baseline="-25000" dirty="0"/>
              <a:t>T</a:t>
            </a:r>
            <a:r>
              <a:rPr lang="en-US" sz="800" dirty="0"/>
              <a:t> – Q</a:t>
            </a:r>
            <a:r>
              <a:rPr lang="en-US" sz="800" baseline="-25000" dirty="0"/>
              <a:t>D2</a:t>
            </a:r>
            <a:endParaRPr lang="en-US" sz="800" dirty="0"/>
          </a:p>
          <a:p>
            <a:pPr>
              <a:lnSpc>
                <a:spcPct val="80000"/>
              </a:lnSpc>
              <a:spcBef>
                <a:spcPct val="0"/>
              </a:spcBef>
            </a:pPr>
            <a:endParaRPr lang="en-US" sz="800" b="1" dirty="0"/>
          </a:p>
          <a:p>
            <a:pPr>
              <a:lnSpc>
                <a:spcPct val="80000"/>
              </a:lnSpc>
              <a:spcBef>
                <a:spcPct val="0"/>
              </a:spcBef>
            </a:pPr>
            <a:r>
              <a:rPr lang="en-US" sz="800" dirty="0"/>
              <a:t>So far we can see that the higher price caused by the tariff does three things:</a:t>
            </a:r>
          </a:p>
          <a:p>
            <a:pPr marL="171450" indent="-171450">
              <a:lnSpc>
                <a:spcPct val="80000"/>
              </a:lnSpc>
              <a:spcBef>
                <a:spcPct val="0"/>
              </a:spcBef>
              <a:buFont typeface="Arial" charset="0"/>
              <a:buChar char="•"/>
            </a:pPr>
            <a:r>
              <a:rPr lang="en-US" sz="800" dirty="0"/>
              <a:t>Consumers pay more and buy less of the good.</a:t>
            </a:r>
          </a:p>
          <a:p>
            <a:pPr marL="171450" indent="-171450">
              <a:lnSpc>
                <a:spcPct val="80000"/>
              </a:lnSpc>
              <a:spcBef>
                <a:spcPct val="0"/>
              </a:spcBef>
              <a:buFont typeface="Arial" charset="0"/>
              <a:buChar char="•"/>
            </a:pPr>
            <a:r>
              <a:rPr lang="en-US" sz="800" dirty="0"/>
              <a:t>Domestic producers can sell more.</a:t>
            </a:r>
          </a:p>
          <a:p>
            <a:pPr marL="171450" indent="-171450">
              <a:lnSpc>
                <a:spcPct val="80000"/>
              </a:lnSpc>
              <a:spcBef>
                <a:spcPct val="0"/>
              </a:spcBef>
              <a:buFont typeface="Arial" charset="0"/>
              <a:buChar char="•"/>
            </a:pPr>
            <a:r>
              <a:rPr lang="en-US" sz="800" dirty="0"/>
              <a:t>Foreign producers sell less.</a:t>
            </a:r>
          </a:p>
          <a:p>
            <a:pPr>
              <a:lnSpc>
                <a:spcPct val="80000"/>
              </a:lnSpc>
              <a:spcBef>
                <a:spcPct val="0"/>
              </a:spcBef>
              <a:buFontTx/>
              <a:buChar char="•"/>
            </a:pPr>
            <a:endParaRPr lang="en-US" sz="800" dirty="0"/>
          </a:p>
          <a:p>
            <a:pPr>
              <a:lnSpc>
                <a:spcPct val="80000"/>
              </a:lnSpc>
              <a:spcBef>
                <a:spcPct val="0"/>
              </a:spcBef>
            </a:pPr>
            <a:r>
              <a:rPr lang="en-US" sz="800" dirty="0"/>
              <a:t>Welfare effects:</a:t>
            </a:r>
          </a:p>
          <a:p>
            <a:pPr>
              <a:lnSpc>
                <a:spcPct val="80000"/>
              </a:lnSpc>
              <a:spcBef>
                <a:spcPct val="0"/>
              </a:spcBef>
            </a:pPr>
            <a:endParaRPr lang="en-US" sz="800" dirty="0"/>
          </a:p>
          <a:p>
            <a:pPr>
              <a:lnSpc>
                <a:spcPct val="80000"/>
              </a:lnSpc>
              <a:spcBef>
                <a:spcPct val="0"/>
              </a:spcBef>
            </a:pPr>
            <a:r>
              <a:rPr lang="en-US" sz="800" dirty="0"/>
              <a:t>Sixth click:</a:t>
            </a:r>
          </a:p>
          <a:p>
            <a:pPr marL="171450" indent="-171450">
              <a:lnSpc>
                <a:spcPct val="80000"/>
              </a:lnSpc>
              <a:spcBef>
                <a:spcPct val="0"/>
              </a:spcBef>
              <a:buFont typeface="Arial" charset="0"/>
              <a:buChar char="•"/>
            </a:pPr>
            <a:r>
              <a:rPr lang="en-US" sz="800" dirty="0"/>
              <a:t>Ask students what each area represents:</a:t>
            </a:r>
          </a:p>
          <a:p>
            <a:pPr marL="171450" indent="-171450">
              <a:lnSpc>
                <a:spcPct val="80000"/>
              </a:lnSpc>
              <a:spcBef>
                <a:spcPct val="0"/>
              </a:spcBef>
              <a:buFont typeface="Arial" charset="0"/>
              <a:buChar char="•"/>
            </a:pPr>
            <a:r>
              <a:rPr lang="en-US" sz="800" dirty="0"/>
              <a:t>Loss in consumer surplus: all areas = C + A + T + B</a:t>
            </a:r>
          </a:p>
          <a:p>
            <a:pPr marL="628650" lvl="1" indent="-171450">
              <a:lnSpc>
                <a:spcPct val="80000"/>
              </a:lnSpc>
              <a:spcBef>
                <a:spcPct val="0"/>
              </a:spcBef>
              <a:buFont typeface="Arial" charset="0"/>
              <a:buChar char="•"/>
            </a:pPr>
            <a:r>
              <a:rPr lang="en-US" sz="800" dirty="0">
                <a:cs typeface="MS PGothic" pitchFamily="34" charset="-128"/>
              </a:rPr>
              <a:t>Remember that CS is the area underneath the demand curve and above the price. Since the price with the tariff is higher, consumer surplus is now lower.</a:t>
            </a:r>
          </a:p>
          <a:p>
            <a:pPr marL="171450" indent="-171450">
              <a:lnSpc>
                <a:spcPct val="80000"/>
              </a:lnSpc>
              <a:spcBef>
                <a:spcPct val="0"/>
              </a:spcBef>
              <a:buFont typeface="Arial" charset="0"/>
              <a:buChar char="•"/>
            </a:pPr>
            <a:r>
              <a:rPr lang="en-US" sz="800" dirty="0"/>
              <a:t>Gain in domestic producer surplus: area C</a:t>
            </a:r>
          </a:p>
          <a:p>
            <a:pPr marL="628650" lvl="1" indent="-171450">
              <a:lnSpc>
                <a:spcPct val="80000"/>
              </a:lnSpc>
              <a:spcBef>
                <a:spcPct val="0"/>
              </a:spcBef>
              <a:buFont typeface="Arial" charset="0"/>
              <a:buChar char="•"/>
            </a:pPr>
            <a:r>
              <a:rPr lang="en-US" sz="800" dirty="0">
                <a:cs typeface="MS PGothic" pitchFamily="34" charset="-128"/>
              </a:rPr>
              <a:t>Remember that PS is the area below the price and above the </a:t>
            </a:r>
            <a:r>
              <a:rPr lang="en-US" sz="800" i="1" dirty="0">
                <a:cs typeface="MS PGothic" pitchFamily="34" charset="-128"/>
              </a:rPr>
              <a:t>domestic</a:t>
            </a:r>
            <a:r>
              <a:rPr lang="en-US" sz="800" dirty="0">
                <a:cs typeface="MS PGothic" pitchFamily="34" charset="-128"/>
              </a:rPr>
              <a:t> supply. Since the price with the tariff is higher, domestic producer surplus is now higher.</a:t>
            </a:r>
          </a:p>
          <a:p>
            <a:pPr marL="171450" indent="-171450">
              <a:lnSpc>
                <a:spcPct val="80000"/>
              </a:lnSpc>
              <a:spcBef>
                <a:spcPct val="0"/>
              </a:spcBef>
              <a:buFont typeface="Arial" charset="0"/>
              <a:buChar char="•"/>
            </a:pPr>
            <a:r>
              <a:rPr lang="en-US" sz="800" dirty="0"/>
              <a:t>Government tariff revenue: area T. Total tariff revenue = $20 x (Q</a:t>
            </a:r>
            <a:r>
              <a:rPr lang="en-US" sz="800" baseline="-25000" dirty="0"/>
              <a:t>T</a:t>
            </a:r>
            <a:r>
              <a:rPr lang="en-US" sz="800" dirty="0"/>
              <a:t> – Q</a:t>
            </a:r>
            <a:r>
              <a:rPr lang="en-US" sz="800" baseline="-25000" dirty="0"/>
              <a:t>D2</a:t>
            </a:r>
            <a:r>
              <a:rPr lang="en-US" sz="800" dirty="0"/>
              <a:t>)</a:t>
            </a:r>
          </a:p>
          <a:p>
            <a:pPr marL="171450" indent="-171450">
              <a:lnSpc>
                <a:spcPct val="80000"/>
              </a:lnSpc>
              <a:spcBef>
                <a:spcPct val="0"/>
              </a:spcBef>
              <a:buFont typeface="Arial" charset="0"/>
              <a:buChar char="•"/>
            </a:pPr>
            <a:r>
              <a:rPr lang="en-US" sz="800" dirty="0"/>
              <a:t>A + B: These areas are deadweight loss or the inefficiencies created by tariff.</a:t>
            </a:r>
          </a:p>
          <a:p>
            <a:pPr marL="628650" lvl="1" indent="-171450">
              <a:lnSpc>
                <a:spcPct val="80000"/>
              </a:lnSpc>
              <a:spcBef>
                <a:spcPct val="0"/>
              </a:spcBef>
              <a:buFont typeface="Arial" charset="0"/>
              <a:buChar char="•"/>
            </a:pPr>
            <a:r>
              <a:rPr lang="en-US" dirty="0">
                <a:cs typeface="MS PGothic" pitchFamily="34" charset="-128"/>
              </a:rPr>
              <a:t>Some consumers are forced to switch from foreign brands to domestic.</a:t>
            </a:r>
          </a:p>
          <a:p>
            <a:pPr marL="628650" lvl="1" indent="-171450">
              <a:lnSpc>
                <a:spcPct val="80000"/>
              </a:lnSpc>
              <a:spcBef>
                <a:spcPct val="0"/>
              </a:spcBef>
              <a:buFont typeface="Arial" charset="0"/>
              <a:buChar char="•"/>
            </a:pPr>
            <a:r>
              <a:rPr lang="en-US" dirty="0">
                <a:cs typeface="MS PGothic" pitchFamily="34" charset="-128"/>
              </a:rPr>
              <a:t>Inefficient domestic producers now get to enter the market.</a:t>
            </a:r>
            <a:endParaRPr lang="en-US" sz="1000" dirty="0">
              <a:cs typeface="MS PGothic"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a:lstStyle/>
          <a:p>
            <a:r>
              <a:rPr lang="en-US" b="1" i="1" dirty="0"/>
              <a:t>Lecture notes:</a:t>
            </a:r>
          </a:p>
          <a:p>
            <a:pPr marL="171450" indent="-171450">
              <a:buFont typeface="Arial" charset="0"/>
              <a:buChar char="•"/>
            </a:pPr>
            <a:r>
              <a:rPr lang="en-US" dirty="0"/>
              <a:t>The tariff has the same effect as if you somehow moved your country farther away from other nations, increasing transportation costs. </a:t>
            </a:r>
          </a:p>
          <a:p>
            <a:pPr marL="171450" indent="-171450">
              <a:buFont typeface="Arial" charset="0"/>
              <a:buChar char="•"/>
            </a:pPr>
            <a:r>
              <a:rPr lang="en-US" dirty="0"/>
              <a:t>Both the tariff and transportation costs add to the total cost of selling the product in the domestic market. </a:t>
            </a:r>
          </a:p>
          <a:p>
            <a:pPr marL="171450" indent="-171450">
              <a:buFont typeface="Arial" charset="0"/>
              <a:buChar char="•"/>
            </a:pPr>
            <a:r>
              <a:rPr lang="en-US" dirty="0"/>
              <a:t>With a tariff, you isolate your nation from others around the globe, on purpose.</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a:lstStyle/>
          <a:p>
            <a:r>
              <a:rPr lang="en-US" b="1" i="1" dirty="0"/>
              <a:t>Lecture notes:</a:t>
            </a:r>
            <a:endParaRPr lang="en-US" dirty="0"/>
          </a:p>
          <a:p>
            <a:pPr marL="171450" indent="-171450">
              <a:buFont typeface="Arial" charset="0"/>
              <a:buChar char="•"/>
            </a:pPr>
            <a:r>
              <a:rPr lang="en-US" dirty="0"/>
              <a:t>Since foreign producers have less dollars, they will not be able to buy as many U.S. exports.</a:t>
            </a:r>
          </a:p>
          <a:p>
            <a:pPr marL="171450" indent="-171450">
              <a:buFont typeface="Arial" charset="0"/>
              <a:buChar char="•"/>
            </a:pPr>
            <a:r>
              <a:rPr lang="en-US" dirty="0"/>
              <a:t>So we may get gains in jobs in the protected industry, but a loss in jobs in another industry.</a:t>
            </a:r>
          </a:p>
          <a:p>
            <a:pPr>
              <a:buFontTx/>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pPr marL="171450" indent="-171450"/>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a:lstStyle/>
          <a:p>
            <a:r>
              <a:rPr lang="en-US" b="1" i="1" dirty="0"/>
              <a:t>Image: </a:t>
            </a:r>
            <a:r>
              <a:rPr lang="en-US" dirty="0"/>
              <a:t>Animated Figure 19.8</a:t>
            </a:r>
            <a:endParaRPr lang="en-US" b="1" dirty="0"/>
          </a:p>
          <a:p>
            <a:endParaRPr lang="en-US" b="1" i="1" dirty="0"/>
          </a:p>
          <a:p>
            <a:r>
              <a:rPr lang="en-US" b="1" i="1" dirty="0"/>
              <a:t>Lecture notes:</a:t>
            </a:r>
          </a:p>
          <a:p>
            <a:endParaRPr lang="en-US" dirty="0"/>
          </a:p>
          <a:p>
            <a:r>
              <a:rPr lang="en-US" dirty="0"/>
              <a:t>The graph on the slide starts with a free trade price of P</a:t>
            </a:r>
            <a:r>
              <a:rPr lang="en-US" baseline="-25000" dirty="0"/>
              <a:t>F</a:t>
            </a:r>
            <a:r>
              <a:rPr lang="en-US" dirty="0"/>
              <a:t> = $100, domestic production of Q</a:t>
            </a:r>
            <a:r>
              <a:rPr lang="en-US" baseline="-25000" dirty="0"/>
              <a:t>D1</a:t>
            </a:r>
            <a:r>
              <a:rPr lang="en-US" dirty="0"/>
              <a:t>, total quantity demanded of Q</a:t>
            </a:r>
            <a:r>
              <a:rPr lang="en-US" baseline="-25000" dirty="0"/>
              <a:t>F</a:t>
            </a:r>
            <a:r>
              <a:rPr lang="en-US" dirty="0"/>
              <a:t>, and imports of Q</a:t>
            </a:r>
            <a:r>
              <a:rPr lang="en-US" baseline="-25000" dirty="0"/>
              <a:t>F</a:t>
            </a:r>
            <a:r>
              <a:rPr lang="en-US" dirty="0"/>
              <a:t> – Q</a:t>
            </a:r>
            <a:r>
              <a:rPr lang="en-US" baseline="-25000" dirty="0"/>
              <a:t>D</a:t>
            </a:r>
            <a:r>
              <a:rPr lang="en-US" dirty="0"/>
              <a:t>.</a:t>
            </a:r>
          </a:p>
          <a:p>
            <a:pPr marL="171450" indent="-171450">
              <a:buFont typeface="Arial" charset="0"/>
              <a:buChar char="•"/>
            </a:pPr>
            <a:r>
              <a:rPr lang="en-US" dirty="0"/>
              <a:t>Suppose the government imposes a quota. </a:t>
            </a:r>
          </a:p>
          <a:p>
            <a:pPr marL="171450" indent="-171450">
              <a:buFont typeface="Arial" charset="0"/>
              <a:buChar char="•"/>
            </a:pPr>
            <a:r>
              <a:rPr lang="en-US" dirty="0"/>
              <a:t>For this example, assume the quota is set so that the price with the quota is the same as the price with a tariff: a tariff equivalent tariff.</a:t>
            </a:r>
          </a:p>
          <a:p>
            <a:pPr>
              <a:buFontTx/>
              <a:buChar char="•"/>
            </a:pPr>
            <a:endParaRPr lang="en-US" dirty="0"/>
          </a:p>
          <a:p>
            <a:r>
              <a:rPr lang="en-US" dirty="0"/>
              <a:t>First click:</a:t>
            </a:r>
          </a:p>
          <a:p>
            <a:pPr marL="171450" indent="-171450">
              <a:buFont typeface="Arial" charset="0"/>
              <a:buChar char="•"/>
            </a:pPr>
            <a:r>
              <a:rPr lang="en-US" dirty="0"/>
              <a:t>Price is P</a:t>
            </a:r>
            <a:r>
              <a:rPr lang="en-US" baseline="-25000" dirty="0"/>
              <a:t>Q</a:t>
            </a:r>
            <a:r>
              <a:rPr lang="en-US" dirty="0"/>
              <a:t> = $120.</a:t>
            </a:r>
          </a:p>
          <a:p>
            <a:pPr marL="171450" indent="-171450">
              <a:buFont typeface="Arial" charset="0"/>
              <a:buChar char="•"/>
            </a:pPr>
            <a:r>
              <a:rPr lang="en-US" dirty="0"/>
              <a:t>Domestic production increases to Q</a:t>
            </a:r>
            <a:r>
              <a:rPr lang="en-US" baseline="-25000" dirty="0"/>
              <a:t>D2</a:t>
            </a:r>
            <a:r>
              <a:rPr lang="en-US" dirty="0"/>
              <a:t>.</a:t>
            </a:r>
          </a:p>
          <a:p>
            <a:pPr marL="171450" indent="-171450">
              <a:buFont typeface="Arial" charset="0"/>
              <a:buChar char="•"/>
            </a:pPr>
            <a:r>
              <a:rPr lang="en-US" dirty="0"/>
              <a:t>Consumer purchases decreases from Q</a:t>
            </a:r>
            <a:r>
              <a:rPr lang="en-US" baseline="-25000" dirty="0"/>
              <a:t>F</a:t>
            </a:r>
            <a:r>
              <a:rPr lang="en-US" dirty="0"/>
              <a:t> to Q</a:t>
            </a:r>
            <a:r>
              <a:rPr lang="en-US" baseline="-25000" dirty="0"/>
              <a:t>Q</a:t>
            </a:r>
            <a:r>
              <a:rPr lang="en-US" dirty="0"/>
              <a:t>.</a:t>
            </a:r>
          </a:p>
          <a:p>
            <a:pPr marL="171450" indent="-171450">
              <a:buFont typeface="Arial" charset="0"/>
              <a:buChar char="•"/>
            </a:pPr>
            <a:r>
              <a:rPr lang="en-US" dirty="0"/>
              <a:t>Import quota = (Q</a:t>
            </a:r>
            <a:r>
              <a:rPr lang="en-US" baseline="-25000" dirty="0"/>
              <a:t>Q</a:t>
            </a:r>
            <a:r>
              <a:rPr lang="en-US" dirty="0"/>
              <a:t> – Q</a:t>
            </a:r>
            <a:r>
              <a:rPr lang="en-US" baseline="-25000" dirty="0"/>
              <a:t>D2</a:t>
            </a:r>
            <a:r>
              <a:rPr lang="en-US" dirty="0"/>
              <a:t>).</a:t>
            </a:r>
          </a:p>
          <a:p>
            <a:r>
              <a:rPr lang="en-US" dirty="0"/>
              <a:t>Second click:</a:t>
            </a:r>
          </a:p>
          <a:p>
            <a:pPr marL="171450" indent="-171450">
              <a:buFont typeface="Arial" charset="0"/>
              <a:buChar char="•"/>
            </a:pPr>
            <a:r>
              <a:rPr lang="en-US" dirty="0"/>
              <a:t>Areas C + A + F + B represent the loss in consumer surplus.</a:t>
            </a:r>
          </a:p>
          <a:p>
            <a:pPr marL="171450" indent="-171450">
              <a:buFont typeface="Arial" charset="0"/>
              <a:buChar char="•"/>
            </a:pPr>
            <a:r>
              <a:rPr lang="en-US" dirty="0"/>
              <a:t>Area C represents the gain in domestic producer surplus.</a:t>
            </a:r>
          </a:p>
          <a:p>
            <a:pPr marL="171450" indent="-171450">
              <a:buFont typeface="Arial" charset="0"/>
              <a:buChar char="•"/>
            </a:pPr>
            <a:r>
              <a:rPr lang="en-US" dirty="0"/>
              <a:t>Areas A + B is the deadweight loss created by the quota.</a:t>
            </a:r>
          </a:p>
          <a:p>
            <a:pPr>
              <a:buFontTx/>
              <a:buChar char="•"/>
            </a:pPr>
            <a:endParaRPr lang="en-US" dirty="0"/>
          </a:p>
          <a:p>
            <a:r>
              <a:rPr lang="en-US" dirty="0"/>
              <a:t>Note at this point, it looks just like the case of the tariff. What’s the difference?</a:t>
            </a:r>
          </a:p>
          <a:p>
            <a:endParaRPr lang="en-US" dirty="0"/>
          </a:p>
          <a:p>
            <a:r>
              <a:rPr lang="en-US" dirty="0"/>
              <a:t>Third click:</a:t>
            </a:r>
          </a:p>
          <a:p>
            <a:pPr marL="171450" indent="-171450">
              <a:buFont typeface="Arial" charset="0"/>
              <a:buChar char="•"/>
            </a:pPr>
            <a:r>
              <a:rPr lang="en-US" dirty="0"/>
              <a:t>Area F: Before, this area represented tariff revenue to the government. Now it is revenue that foreign producers can earn.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a:lstStyle/>
          <a:p>
            <a:r>
              <a:rPr lang="en-US" b="1" i="1" dirty="0"/>
              <a:t>Lecture notes:</a:t>
            </a:r>
          </a:p>
          <a:p>
            <a:endParaRPr lang="en-US" dirty="0"/>
          </a:p>
          <a:p>
            <a:r>
              <a:rPr lang="en-US" dirty="0"/>
              <a:t>Foreign produces agree to restrict imports to: </a:t>
            </a:r>
          </a:p>
          <a:p>
            <a:pPr marL="171450" indent="-171450">
              <a:buFont typeface="Arial" charset="0"/>
              <a:buChar char="•"/>
            </a:pPr>
            <a:r>
              <a:rPr lang="en-US" dirty="0" err="1"/>
              <a:t>i</a:t>
            </a:r>
            <a:r>
              <a:rPr lang="en-US" dirty="0"/>
              <a:t>) avoid a tariff, and </a:t>
            </a:r>
          </a:p>
          <a:p>
            <a:pPr marL="171450" indent="-171450">
              <a:buFont typeface="Arial" charset="0"/>
              <a:buChar char="•"/>
            </a:pPr>
            <a:r>
              <a:rPr lang="en-US" dirty="0"/>
              <a:t>ii) could gain additional revenue since price is higher.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a:lstStyle/>
          <a:p>
            <a:r>
              <a:rPr lang="en-US" b="1" i="1" dirty="0"/>
              <a:t>“Beyond the Book” Slide</a:t>
            </a:r>
          </a:p>
          <a:p>
            <a:endParaRPr lang="en-US" b="1" dirty="0"/>
          </a:p>
          <a:p>
            <a:r>
              <a:rPr lang="en-US" b="1" i="1" dirty="0"/>
              <a:t>Lecture notes:</a:t>
            </a:r>
          </a:p>
          <a:p>
            <a:endParaRPr lang="en-US" dirty="0"/>
          </a:p>
          <a:p>
            <a:r>
              <a:rPr lang="en-US" dirty="0"/>
              <a:t>This is a much more subtle point since it is unknown what </a:t>
            </a:r>
            <a:r>
              <a:rPr lang="en-US" i="1" dirty="0"/>
              <a:t>could</a:t>
            </a:r>
            <a:r>
              <a:rPr lang="en-US" dirty="0"/>
              <a:t> have been produced.</a:t>
            </a:r>
          </a:p>
          <a:p>
            <a:pPr marL="171450" indent="-171450">
              <a:buFont typeface="Arial" charset="0"/>
              <a:buChar char="•"/>
            </a:pPr>
            <a:r>
              <a:rPr lang="en-US" dirty="0"/>
              <a:t>Rather than producing more of the protected good, those resources could have been used to produce a good at which domestic producers are more efficient that foreign producers.</a:t>
            </a:r>
          </a:p>
          <a:p>
            <a:pPr marL="171450" indent="-171450">
              <a:buFont typeface="Arial" charset="0"/>
              <a:buChar char="•"/>
            </a:pPr>
            <a:r>
              <a:rPr lang="en-US" dirty="0"/>
              <a:t>Example: Televisions and pharmaceuticals. By removing tariffs on TVs imported into the United States, we lost jobs in the television industry. But we gained jobs in the pharmaceutical industry.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a:lstStyle/>
          <a:p>
            <a:r>
              <a:rPr lang="en-US" b="1" i="1" dirty="0"/>
              <a:t>Lecture notes:</a:t>
            </a:r>
          </a:p>
          <a:p>
            <a:endParaRPr lang="en-US" dirty="0"/>
          </a:p>
          <a:p>
            <a:r>
              <a:rPr lang="en-US" dirty="0"/>
              <a:t>National security:</a:t>
            </a:r>
          </a:p>
          <a:p>
            <a:pPr marL="171450" indent="-171450">
              <a:buFont typeface="Arial" charset="0"/>
              <a:buChar char="•"/>
            </a:pPr>
            <a:r>
              <a:rPr lang="en-US" dirty="0"/>
              <a:t>The United States should produce weapons, energy, transportation, etc., instead of relying on potential enemies.</a:t>
            </a:r>
          </a:p>
          <a:p>
            <a:pPr marL="171450" indent="-171450">
              <a:buFont typeface="Arial" charset="0"/>
              <a:buChar char="•"/>
            </a:pPr>
            <a:r>
              <a:rPr lang="en-US" dirty="0"/>
              <a:t>Maybe, but the United States  has used this defense even in cases where we impose tariffs on our allies.</a:t>
            </a:r>
          </a:p>
          <a:p>
            <a:endParaRPr lang="en-US" b="1" dirty="0"/>
          </a:p>
          <a:p>
            <a:r>
              <a:rPr lang="en-US" dirty="0"/>
              <a:t>Infant Industry Argument:</a:t>
            </a:r>
          </a:p>
          <a:p>
            <a:pPr marL="171450" indent="-171450">
              <a:buFont typeface="Arial" charset="0"/>
              <a:buChar char="•"/>
            </a:pPr>
            <a:r>
              <a:rPr lang="en-US" dirty="0"/>
              <a:t>Once tariffs are in place, they are difficult to remove.</a:t>
            </a:r>
          </a:p>
          <a:p>
            <a:pPr marL="171450" indent="-171450">
              <a:buFont typeface="Arial" charset="0"/>
              <a:buChar char="•"/>
            </a:pPr>
            <a:r>
              <a:rPr lang="en-US" dirty="0"/>
              <a:t>How does the government decide which industries are likely to survive in the long run?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a:lstStyle/>
          <a:p>
            <a:r>
              <a:rPr lang="en-US" b="1" i="1" dirty="0"/>
              <a:t>Lecture notes:</a:t>
            </a:r>
          </a:p>
          <a:p>
            <a:endParaRPr lang="en-US" dirty="0"/>
          </a:p>
          <a:p>
            <a:r>
              <a:rPr lang="en-US" dirty="0"/>
              <a:t>Dumping example from the text:</a:t>
            </a:r>
          </a:p>
          <a:p>
            <a:pPr marL="171450" indent="-171450">
              <a:buFont typeface="Arial" charset="0"/>
              <a:buChar char="•"/>
            </a:pPr>
            <a:r>
              <a:rPr lang="en-US" dirty="0"/>
              <a:t>In 2009, the U.S. government imposed tariffs (35 percent) on radial car tires imported from China. </a:t>
            </a:r>
          </a:p>
          <a:p>
            <a:pPr marL="171450" indent="-171450">
              <a:buFont typeface="Arial" charset="0"/>
              <a:buChar char="•"/>
            </a:pPr>
            <a:r>
              <a:rPr lang="en-US" dirty="0"/>
              <a:t>Imports fell from 13 to 5.6 million.</a:t>
            </a:r>
          </a:p>
          <a:p>
            <a:pPr marL="171450" indent="-171450">
              <a:buFont typeface="Arial" charset="0"/>
              <a:buChar char="•"/>
            </a:pPr>
            <a:r>
              <a:rPr lang="en-US" dirty="0"/>
              <a:t>Average price of Chinese tires increased from around $31 to $38.</a:t>
            </a:r>
          </a:p>
          <a:p>
            <a:pPr marL="171450" indent="-171450">
              <a:buFont typeface="Arial" charset="0"/>
              <a:buChar char="•"/>
            </a:pPr>
            <a:r>
              <a:rPr lang="en-US" dirty="0"/>
              <a:t>Average price of U.S. tires increased from around $54 to $62.</a:t>
            </a:r>
          </a:p>
          <a:p>
            <a:pPr>
              <a:buFontTx/>
              <a:buChar char="•"/>
            </a:pPr>
            <a:endParaRPr lang="en-US" dirty="0"/>
          </a:p>
          <a:p>
            <a:r>
              <a:rPr lang="en-US" dirty="0"/>
              <a:t>On special interests:</a:t>
            </a:r>
          </a:p>
          <a:p>
            <a:pPr marL="171450" indent="-171450">
              <a:buFont typeface="Arial" charset="0"/>
              <a:buChar char="•"/>
            </a:pPr>
            <a:r>
              <a:rPr lang="en-US" dirty="0"/>
              <a:t>Ask students why protectionist policies are maintained even if the costs outweigh the benefits.</a:t>
            </a:r>
          </a:p>
          <a:p>
            <a:pPr marL="171450" indent="-171450">
              <a:buFont typeface="Arial" charset="0"/>
              <a:buChar char="•"/>
            </a:pPr>
            <a:r>
              <a:rPr lang="en-US" dirty="0"/>
              <a:t>The cost to consumers from higher prices per job saved is larger than the income earned by the person whose job is saved.</a:t>
            </a:r>
          </a:p>
          <a:p>
            <a:pPr marL="171450" indent="-171450">
              <a:buFont typeface="Arial" charset="0"/>
              <a:buChar char="•"/>
            </a:pPr>
            <a:r>
              <a:rPr lang="en-US" dirty="0"/>
              <a:t>Consumers would be better off without the tariff, allowing the person to lose his job, and then compensate them for lost income.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a:lstStyle/>
          <a:p>
            <a:r>
              <a:rPr lang="en-US" b="1" i="1" dirty="0">
                <a:latin typeface="Helvetica Neue" pitchFamily="-107" charset="0"/>
              </a:rPr>
              <a:t>Clicker question:</a:t>
            </a:r>
            <a:endParaRPr lang="en-US" b="1" i="1" dirty="0"/>
          </a:p>
          <a:p>
            <a:r>
              <a:rPr lang="en-US" dirty="0"/>
              <a:t>Correct answer: D, deadweight loss.</a:t>
            </a:r>
          </a:p>
          <a:p>
            <a:endParaRPr lang="en-US" dirty="0"/>
          </a:p>
          <a:p>
            <a:r>
              <a:rPr lang="en-US" dirty="0"/>
              <a:t>Refer to the tariff graph. </a:t>
            </a:r>
          </a:p>
          <a:p>
            <a:pPr marL="171450" indent="-171450">
              <a:buFont typeface="Arial" charset="0"/>
              <a:buChar char="•"/>
            </a:pPr>
            <a:r>
              <a:rPr lang="en-US" dirty="0"/>
              <a:t>The price goes up, using the government’s acquired revenue, but there is also some consumer surplus transferred to nobody. </a:t>
            </a:r>
          </a:p>
          <a:p>
            <a:pPr marL="171450" indent="-171450">
              <a:buFont typeface="Arial" charset="0"/>
              <a:buChar char="•"/>
            </a:pPr>
            <a:r>
              <a:rPr lang="en-US" dirty="0"/>
              <a:t>The forgone surplus (deadweight loss, economic inefficiency) is the result of decreased transactions that would have otherwise occurred.</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a:lstStyle/>
          <a:p>
            <a:r>
              <a:rPr lang="en-US" b="1" i="1">
                <a:latin typeface="Helvetica Neue" pitchFamily="-107" charset="0"/>
              </a:rPr>
              <a:t>Clicker question:</a:t>
            </a:r>
            <a:endParaRPr lang="en-US" b="1" i="1"/>
          </a:p>
          <a:p>
            <a:r>
              <a:rPr lang="en-US"/>
              <a:t>Correct answer: C, It is often the result of foreign government subsidies rather than legitimate comparative advantage.</a:t>
            </a:r>
          </a:p>
          <a:p>
            <a:endParaRPr lang="en-US"/>
          </a:p>
          <a:p>
            <a:r>
              <a:rPr lang="en-US"/>
              <a:t>When foreign governments subsidize production of foreign goods, that foreign firm has an advantage. Dumping cheap, subsidized goods will help gain entry into another market. Domestic producers (who don</a:t>
            </a:r>
            <a:r>
              <a:rPr lang="ja-JP" altLang="en-US"/>
              <a:t>’</a:t>
            </a:r>
            <a:r>
              <a:rPr lang="en-US" altLang="ja-JP"/>
              <a:t>t get government help) cannot compete with the low prices.</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a:lstStyle/>
          <a:p>
            <a:r>
              <a:rPr lang="en-US" b="1" i="1" dirty="0"/>
              <a:t>Lecture notes:</a:t>
            </a:r>
            <a:endParaRPr lang="en-US" dirty="0"/>
          </a:p>
          <a:p>
            <a:endParaRPr lang="en-US" dirty="0"/>
          </a:p>
          <a:p>
            <a:pPr>
              <a:buFontTx/>
              <a:buNone/>
            </a:pPr>
            <a:r>
              <a:rPr lang="en-US" dirty="0"/>
              <a:t>In 2014, U.S. exports were 13 percent of GDP, and U.S. imports were 14 percent of GDP.</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Class activity: </a:t>
            </a:r>
            <a:r>
              <a:rPr lang="en-US" dirty="0"/>
              <a:t>Think-Pair-Share: Which Country Made Your T-Shirt? (</a:t>
            </a:r>
            <a:r>
              <a:rPr lang="en-US" i="1" dirty="0"/>
              <a:t>See the “Going Further” activity in the Interactive Instructor’s Guide</a:t>
            </a:r>
            <a:r>
              <a:rPr lang="en-US" dirty="0"/>
              <a:t>)</a:t>
            </a:r>
          </a:p>
          <a:p>
            <a:pPr marL="171450" indent="-171450">
              <a:buFont typeface="Arial" charset="0"/>
              <a:buChar char="•"/>
            </a:pPr>
            <a:r>
              <a:rPr lang="en-US" dirty="0"/>
              <a:t>Once you have the information from students, enter the number of shoes, pants, and shirts made in each country.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b="1" i="1">
                <a:latin typeface="Helvetica Neue" pitchFamily="-107" charset="0"/>
              </a:rPr>
              <a:t>Lecture tip:</a:t>
            </a:r>
          </a:p>
          <a:p>
            <a:r>
              <a:rPr lang="en-US">
                <a:latin typeface="Helvetica Neue" pitchFamily="-107" charset="0"/>
              </a:rPr>
              <a:t>You can ask the questions presented in Practice What You Know Questions 1-4 before you go over the data on the following slides.</a:t>
            </a:r>
          </a:p>
          <a:p>
            <a:endParaRPr lang="en-US" b="1" i="1">
              <a:latin typeface="Helvetica Neue" pitchFamily="-107" charset="0"/>
            </a:endParaRPr>
          </a:p>
          <a:p>
            <a:r>
              <a:rPr lang="en-US" b="1" i="1">
                <a:latin typeface="Helvetica Neue" pitchFamily="-107" charset="0"/>
              </a:rPr>
              <a:t>Clicker question:</a:t>
            </a:r>
            <a:endParaRPr lang="en-US" b="1" i="1"/>
          </a:p>
          <a:p>
            <a:r>
              <a:rPr lang="en-US"/>
              <a:t>Correct answer: B, It has grown dramatically.</a:t>
            </a:r>
          </a:p>
          <a:p>
            <a:endParaRPr lang="en-US"/>
          </a:p>
          <a:p>
            <a:r>
              <a:rPr lang="en-US"/>
              <a:t>Our economy is the world</a:t>
            </a:r>
            <a:r>
              <a:rPr lang="ja-JP" altLang="en-US"/>
              <a:t>’</a:t>
            </a:r>
            <a:r>
              <a:rPr lang="en-US" altLang="ja-JP"/>
              <a:t>s largest, and is interconnected to economies around the world.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iPhone:</a:t>
            </a:r>
          </a:p>
          <a:p>
            <a:pPr marL="171450" indent="-171450">
              <a:buFont typeface="Arial" charset="0"/>
              <a:buChar char="•"/>
            </a:pPr>
            <a:r>
              <a:rPr lang="en-US" dirty="0"/>
              <a:t>Parts comes from Germany, Japan, the United States, and Korea, and it’s assembled in China.</a:t>
            </a:r>
          </a:p>
          <a:p>
            <a:pPr marL="171450" indent="-171450">
              <a:buFont typeface="Arial" charset="0"/>
              <a:buChar char="•"/>
            </a:pPr>
            <a:r>
              <a:rPr lang="en-US" dirty="0"/>
              <a:t>Charles </a:t>
            </a:r>
            <a:r>
              <a:rPr lang="en-US" dirty="0" err="1"/>
              <a:t>Duhigg</a:t>
            </a:r>
            <a:r>
              <a:rPr lang="en-US" dirty="0"/>
              <a:t> and Keith </a:t>
            </a:r>
            <a:r>
              <a:rPr lang="en-US" dirty="0" err="1"/>
              <a:t>Bradsher</a:t>
            </a:r>
            <a:r>
              <a:rPr lang="en-US" dirty="0"/>
              <a:t>, “How the U.S. Lost Out on iPhone Work,” New York Times, January 21, 2012: This article discusses the reasons why iPhones are made overseas. See </a:t>
            </a:r>
            <a:r>
              <a:rPr lang="en-US" i="1" dirty="0"/>
              <a:t>Tip #650.</a:t>
            </a:r>
            <a:endParaRPr lang="en-US" dirty="0"/>
          </a:p>
          <a:p>
            <a:endParaRPr lang="en-US" dirty="0"/>
          </a:p>
          <a:p>
            <a:r>
              <a:rPr lang="en-US" dirty="0"/>
              <a:t>Trade explosion:</a:t>
            </a:r>
          </a:p>
          <a:p>
            <a:pPr marL="171450" indent="-171450">
              <a:buFont typeface="Arial" charset="0"/>
              <a:buChar char="•"/>
            </a:pPr>
            <a:r>
              <a:rPr lang="en-US" dirty="0"/>
              <a:t>Total world exports of goods and services are now about one-fourth the size of world GDP.</a:t>
            </a:r>
          </a:p>
          <a:p>
            <a:pPr marL="171450" indent="-171450">
              <a:buFont typeface="Arial" charset="0"/>
              <a:buChar char="•"/>
            </a:pPr>
            <a:r>
              <a:rPr lang="en-US" dirty="0"/>
              <a:t>Reduced trade barriers, increased specialization, and lower shipping costs are some factors leading to more trade</a:t>
            </a:r>
            <a:r>
              <a:rPr lang="en-US" dirty="0" smtClean="0"/>
              <a:t>.</a:t>
            </a:r>
          </a:p>
          <a:p>
            <a:pPr marL="171450" indent="-171450">
              <a:buFont typeface="Arial" charset="0"/>
              <a:buChar char="•"/>
            </a:pPr>
            <a:endParaRPr lang="en-US" dirty="0" smtClean="0"/>
          </a:p>
          <a:p>
            <a:pPr marL="0" indent="0">
              <a:buFont typeface="Arial" charset="0"/>
              <a:buNone/>
            </a:pPr>
            <a:r>
              <a:rPr lang="en-US" dirty="0" smtClean="0"/>
              <a:t>[</a:t>
            </a:r>
            <a:r>
              <a:rPr lang="en-US" dirty="0" err="1" smtClean="0"/>
              <a:t>Alamy</a:t>
            </a:r>
            <a:r>
              <a:rPr lang="en-US" dirty="0" smtClean="0"/>
              <a:t>]</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r>
              <a:rPr lang="en-US" b="1" i="1" dirty="0"/>
              <a:t>Image: </a:t>
            </a:r>
            <a:r>
              <a:rPr lang="en-US" dirty="0"/>
              <a:t>Figure 19.1</a:t>
            </a:r>
          </a:p>
          <a:p>
            <a:endParaRPr lang="en-US" b="1" i="1" dirty="0"/>
          </a:p>
          <a:p>
            <a:r>
              <a:rPr lang="en-US" b="1" i="1" dirty="0"/>
              <a:t>Lecture notes:</a:t>
            </a:r>
          </a:p>
          <a:p>
            <a:pPr>
              <a:buFontTx/>
              <a:buChar char="•"/>
            </a:pPr>
            <a:endParaRPr lang="en-US" dirty="0"/>
          </a:p>
          <a:p>
            <a:r>
              <a:rPr lang="en-US" dirty="0"/>
              <a:t>The graph on the slide shows the real value of total exports from 1970–2013</a:t>
            </a:r>
          </a:p>
          <a:p>
            <a:pPr marL="171450" indent="-171450">
              <a:buFont typeface="Arial" charset="0"/>
              <a:buChar char="•"/>
            </a:pPr>
            <a:r>
              <a:rPr lang="en-US" dirty="0"/>
              <a:t>Grew from $1.3 trillion to over $15 trillion. </a:t>
            </a:r>
          </a:p>
          <a:p>
            <a:pPr marL="171450" indent="-171450">
              <a:buFont typeface="Arial" charset="0"/>
              <a:buChar char="•"/>
            </a:pPr>
            <a:r>
              <a:rPr lang="en-US" dirty="0"/>
              <a:t>Ask students why the big dip near the end.</a:t>
            </a:r>
          </a:p>
          <a:p>
            <a:pPr>
              <a:buFontTx/>
              <a:buChar cha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r>
              <a:rPr lang="en-US" b="1" i="1" dirty="0"/>
              <a:t>Image: </a:t>
            </a:r>
            <a:r>
              <a:rPr lang="en-US" dirty="0"/>
              <a:t>Figure 19.2</a:t>
            </a:r>
          </a:p>
          <a:p>
            <a:endParaRPr lang="en-US" b="1" i="1" dirty="0"/>
          </a:p>
          <a:p>
            <a:r>
              <a:rPr lang="en-US" b="1" i="1" dirty="0"/>
              <a:t>Lecture notes:</a:t>
            </a:r>
          </a:p>
          <a:p>
            <a:pPr>
              <a:buFontTx/>
              <a:buChar char="•"/>
            </a:pPr>
            <a:endParaRPr lang="en-US" dirty="0"/>
          </a:p>
          <a:p>
            <a:r>
              <a:rPr lang="en-US" dirty="0"/>
              <a:t>The graph on the slide shows the real value of total exports as a percentage of world GDP from 1970–2013</a:t>
            </a:r>
          </a:p>
          <a:p>
            <a:pPr marL="171450" indent="-171450">
              <a:buFont typeface="Arial" charset="0"/>
              <a:buChar char="•"/>
            </a:pPr>
            <a:r>
              <a:rPr lang="en-US" dirty="0"/>
              <a:t>Grew from 11 percent to almost 25 percent. </a:t>
            </a:r>
          </a:p>
          <a:p>
            <a:pPr marL="171450" indent="-171450">
              <a:buFont typeface="Arial" charset="0"/>
              <a:buChar char="•"/>
            </a:pPr>
            <a:r>
              <a:rPr lang="en-US" dirty="0"/>
              <a:t>Ask students why the big dip near the end.</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r>
              <a:rPr lang="en-US" b="1" i="1" dirty="0"/>
              <a:t>Lecture notes:</a:t>
            </a:r>
          </a:p>
          <a:p>
            <a:r>
              <a:rPr lang="en-US" dirty="0"/>
              <a:t>Note that a trade deficit is not necessarily bad.</a:t>
            </a:r>
          </a:p>
          <a:p>
            <a:pPr>
              <a:buFontTx/>
              <a:buChar char="•"/>
            </a:pPr>
            <a:endParaRPr lang="en-US" dirty="0"/>
          </a:p>
          <a:p>
            <a:r>
              <a:rPr lang="en-US" b="1" i="1" dirty="0"/>
              <a:t>Lecture tip:</a:t>
            </a:r>
          </a:p>
          <a:p>
            <a:pPr marL="171450" indent="-171450">
              <a:buFont typeface="Arial" charset="0"/>
              <a:buChar char="•"/>
            </a:pPr>
            <a:r>
              <a:rPr lang="en-US" dirty="0"/>
              <a:t>The chapter does not cover current and capital accounts, but it may be useful to explain to students that although the United States runs deficit in the current account, the United States has a capital account surplus.</a:t>
            </a:r>
          </a:p>
          <a:p>
            <a:pPr marL="171450" indent="-171450">
              <a:buFont typeface="Arial" charset="0"/>
              <a:buChar char="•"/>
            </a:pPr>
            <a:r>
              <a:rPr lang="en-US" dirty="0"/>
              <a:t>Instead of using dollars to buy U.S. goods, foreigners are using dollars to invest in the United States.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F79646"/>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sz="1800">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6D140089-DC69-0D47-87E8-8479907EB22B}" type="datetime1">
              <a:rPr lang="en-US"/>
              <a:pPr/>
              <a:t>11/21/17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fld id="{3567DC44-F15C-2C49-8B12-A010D99134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hyperlink" Target="https://iig.wwnorton.com/prinecomi2/full/page/652_outsourcing_in_the_simpsons" TargetMode="External"/><Relationship Id="rId4"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iig.wwnorton.com/prinecomi2/full/page/655_outsourcing_in_john_stossel_outsourcing" TargetMode="External"/><Relationship Id="rId4"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iig.wwnorton.com/prinecomi2/full/page/656_oursourcing_in_arent_sweatshops_exploitive" TargetMode="External"/><Relationship Id="rId4"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9" Type="http://schemas.openxmlformats.org/officeDocument/2006/relationships/image" Target="../media/image25.jpeg"/><Relationship Id="rId20" Type="http://schemas.openxmlformats.org/officeDocument/2006/relationships/image" Target="../media/image36.jpeg"/><Relationship Id="rId10" Type="http://schemas.openxmlformats.org/officeDocument/2006/relationships/image" Target="../media/image26.jpeg"/><Relationship Id="rId11" Type="http://schemas.openxmlformats.org/officeDocument/2006/relationships/image" Target="../media/image27.jpeg"/><Relationship Id="rId12" Type="http://schemas.openxmlformats.org/officeDocument/2006/relationships/image" Target="../media/image28.jpeg"/><Relationship Id="rId13" Type="http://schemas.openxmlformats.org/officeDocument/2006/relationships/image" Target="../media/image29.jpeg"/><Relationship Id="rId14" Type="http://schemas.openxmlformats.org/officeDocument/2006/relationships/image" Target="../media/image30.jpeg"/><Relationship Id="rId15" Type="http://schemas.openxmlformats.org/officeDocument/2006/relationships/image" Target="../media/image31.jpeg"/><Relationship Id="rId16" Type="http://schemas.openxmlformats.org/officeDocument/2006/relationships/image" Target="../media/image32.jpeg"/><Relationship Id="rId17" Type="http://schemas.openxmlformats.org/officeDocument/2006/relationships/image" Target="../media/image33.jpeg"/><Relationship Id="rId18" Type="http://schemas.openxmlformats.org/officeDocument/2006/relationships/image" Target="../media/image34.jpeg"/><Relationship Id="rId19"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hyperlink" Target="https://iig.wwnorton.com/prinecomi2/full/page/662_why_we_trade_in_i_pencil" TargetMode="External"/><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1" Type="http://schemas.openxmlformats.org/officeDocument/2006/relationships/image" Target="../media/image46.jpeg"/><Relationship Id="rId12" Type="http://schemas.openxmlformats.org/officeDocument/2006/relationships/image" Target="../media/image47.jpeg"/><Relationship Id="rId13" Type="http://schemas.openxmlformats.org/officeDocument/2006/relationships/image" Target="../media/image48.jpeg"/><Relationship Id="rId14" Type="http://schemas.openxmlformats.org/officeDocument/2006/relationships/image" Target="../media/image49.jpeg"/><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4.jpeg"/><Relationship Id="rId10" Type="http://schemas.openxmlformats.org/officeDocument/2006/relationships/image" Target="../media/image4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image" Target="../media/image58.jpeg"/><Relationship Id="rId12" Type="http://schemas.openxmlformats.org/officeDocument/2006/relationships/image" Target="../media/image59.jpeg"/><Relationship Id="rId13" Type="http://schemas.openxmlformats.org/officeDocument/2006/relationships/image" Target="../media/image60.jpeg"/><Relationship Id="rId14" Type="http://schemas.openxmlformats.org/officeDocument/2006/relationships/image" Target="../media/image61.jpeg"/><Relationship Id="rId15" Type="http://schemas.openxmlformats.org/officeDocument/2006/relationships/image" Target="../media/image62.jpeg"/><Relationship Id="rId16" Type="http://schemas.openxmlformats.org/officeDocument/2006/relationships/image" Target="../media/image63.jpeg"/><Relationship Id="rId17" Type="http://schemas.openxmlformats.org/officeDocument/2006/relationships/image" Target="../media/image64.jpeg"/><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image" Target="../media/image54.jpeg"/><Relationship Id="rId8" Type="http://schemas.openxmlformats.org/officeDocument/2006/relationships/image" Target="../media/image55.jpeg"/><Relationship Id="rId9" Type="http://schemas.openxmlformats.org/officeDocument/2006/relationships/image" Target="../media/image56.jpeg"/><Relationship Id="rId10" Type="http://schemas.openxmlformats.org/officeDocument/2006/relationships/image" Target="../media/image5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a:xfrm>
            <a:off x="3729038" y="1350963"/>
            <a:ext cx="5106987" cy="4179887"/>
          </a:xfrm>
        </p:spPr>
        <p:txBody>
          <a:bodyPr>
            <a:normAutofit/>
          </a:bodyPr>
          <a:lstStyle/>
          <a:p>
            <a:pPr eaLnBrk="1" hangingPunct="1"/>
            <a:r>
              <a:rPr lang="en-US" cap="none">
                <a:latin typeface="Arial" pitchFamily="-107" charset="0"/>
                <a:cs typeface="Arial" pitchFamily="-107" charset="0"/>
              </a:rPr>
              <a:t>International Trade</a:t>
            </a:r>
          </a:p>
        </p:txBody>
      </p:sp>
      <p:sp>
        <p:nvSpPr>
          <p:cNvPr id="12290" name="Text Placeholder 2"/>
          <p:cNvSpPr>
            <a:spLocks noGrp="1"/>
          </p:cNvSpPr>
          <p:nvPr>
            <p:ph type="body" sz="quarter" idx="10"/>
          </p:nvPr>
        </p:nvSpPr>
        <p:spPr>
          <a:xfrm>
            <a:off x="323850" y="1350963"/>
            <a:ext cx="3116263" cy="4179887"/>
          </a:xfrm>
        </p:spPr>
        <p:txBody>
          <a:bodyPr/>
          <a:lstStyle/>
          <a:p>
            <a:r>
              <a:rPr lang="en-US">
                <a:solidFill>
                  <a:srgbClr val="1492C7"/>
                </a:solidFill>
                <a:latin typeface="Helvetica Neue Medium" pitchFamily="-107" charset="0"/>
                <a:cs typeface="Arial" pitchFamily="-107" charset="0"/>
              </a:rPr>
              <a:t>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Trends in U.S. Trade: </a:t>
            </a:r>
            <a:br>
              <a:rPr lang="en-US">
                <a:latin typeface="Arial" pitchFamily="-107" charset="0"/>
                <a:cs typeface="Arial" pitchFamily="-107" charset="0"/>
              </a:rPr>
            </a:br>
            <a:r>
              <a:rPr lang="en-US">
                <a:latin typeface="Arial" pitchFamily="-107" charset="0"/>
                <a:cs typeface="Arial" pitchFamily="-107" charset="0"/>
              </a:rPr>
              <a:t>Total Goods and Services</a:t>
            </a:r>
          </a:p>
        </p:txBody>
      </p:sp>
      <p:pic>
        <p:nvPicPr>
          <p:cNvPr id="4" name="Picture 3" descr="A line graph showing U.S. exports and imports from the year 1960 to 2014 as a percentage of GDP. Exports and imports include total goods and services. The x axis is labeled with years that range from 1960 to 2010 and the y axis is labeled with Percentage of GDP that ranges from 0 to 20. Imports had a percentage of GDP of about 4 percent in 1960, 5 percent in 1970, 10 percent in 1980, 10 percent in 1990, 14 percent in 2000, and 14 percent in 2010. Exports had a percentage of GDP of about 5 percent in 1960, 5 percent in 1970, 9.8 percent in 1980, 9 percent in 1990, 10 percent in 2000, and 11 percent in 2010. Shaded vertical bars are drawn on the graph. The bars represent a period of recession in US history. The recessions are from 1960 to 1963, 1971 to 1973, 1975 to 1977, 1981 to 1982, 1983 to 1985, 1991 to 1993, 2001 to 2002, and 2008 to 2009. Most of the import and export percentage lines experience a drop during the periods of recession. "/>
          <p:cNvPicPr>
            <a:picLocks noChangeAspect="1"/>
          </p:cNvPicPr>
          <p:nvPr/>
        </p:nvPicPr>
        <p:blipFill>
          <a:blip r:embed="rId3"/>
          <a:srcRect b="4356"/>
          <a:stretch>
            <a:fillRect/>
          </a:stretch>
        </p:blipFill>
        <p:spPr>
          <a:xfrm>
            <a:off x="304800" y="1820836"/>
            <a:ext cx="8534400" cy="481593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Trends in U.S. Trade: </a:t>
            </a:r>
            <a:br>
              <a:rPr lang="en-US">
                <a:latin typeface="Arial" pitchFamily="-107" charset="0"/>
                <a:cs typeface="Arial" pitchFamily="-107" charset="0"/>
              </a:rPr>
            </a:br>
            <a:r>
              <a:rPr lang="en-US">
                <a:latin typeface="Arial" pitchFamily="-107" charset="0"/>
                <a:cs typeface="Arial" pitchFamily="-107" charset="0"/>
              </a:rPr>
              <a:t>Goods Only</a:t>
            </a:r>
          </a:p>
        </p:txBody>
      </p:sp>
      <p:pic>
        <p:nvPicPr>
          <p:cNvPr id="4" name="Picture 3" descr="A line graph showing U.S. exports and imports from the year 1960 to 2014 as a percentage of GDP. Exports and imports include goods only. The x axis is labeled with years that range from 1960 to 2010 and the y axis is labeled with Percentage of GDP that ranges from 0 to 16. Imports had a percentage of GDP of about 3 percent in 1960, 5 percent in 1970, 9 percent in 1980, 8.5 percent in 1990, 10 percent in 2010, and 11 percent in 2010. Exports had a percentage of GDP of about 4 percent in 1960, 4 percent in 1970, 8 percent in 1980, 6.3 percent in 1990, 7.5 percent in 2000, and 7.4 percent in 2010."/>
          <p:cNvPicPr>
            <a:picLocks noChangeAspect="1"/>
          </p:cNvPicPr>
          <p:nvPr/>
        </p:nvPicPr>
        <p:blipFill>
          <a:blip r:embed="rId3"/>
          <a:srcRect b="3913"/>
          <a:stretch>
            <a:fillRect/>
          </a:stretch>
        </p:blipFill>
        <p:spPr>
          <a:xfrm>
            <a:off x="301752" y="1820835"/>
            <a:ext cx="8540496" cy="48710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Trends in U.S. Trade: </a:t>
            </a:r>
            <a:br>
              <a:rPr lang="en-US">
                <a:latin typeface="Arial" pitchFamily="-107" charset="0"/>
                <a:cs typeface="Arial" pitchFamily="-107" charset="0"/>
              </a:rPr>
            </a:br>
            <a:r>
              <a:rPr lang="en-US">
                <a:latin typeface="Arial" pitchFamily="-107" charset="0"/>
                <a:cs typeface="Arial" pitchFamily="-107" charset="0"/>
              </a:rPr>
              <a:t>Services Only</a:t>
            </a:r>
          </a:p>
        </p:txBody>
      </p:sp>
      <p:pic>
        <p:nvPicPr>
          <p:cNvPr id="4" name="Picture 3" descr="A line graph showing U.S. exports and imports from the year 1960 to 2014 as a percentage of GDP. Exports and imports include services only. The x axis is labeled with years that range from 1960 to 2010 and the y axis is labeled with Percentage of GDP that ranges from 0 to 5. Imports had a percentage of GDP of about 1.5 percent in 1960, 1.4 percent in 1970, 1.5 percent in 1980, 2 percent in 1990, 2.1 percent in 2000, and 2.9 percent in 2010. Exports had a percentage of GDP of about 1.1 percent in 1960, 1.3 percent in 1970, 1.5 percent in 1980, 2.5 percent in 1990, 3 percent in 2000, and 3.7 percent in 2010."/>
          <p:cNvPicPr>
            <a:picLocks noChangeAspect="1"/>
          </p:cNvPicPr>
          <p:nvPr/>
        </p:nvPicPr>
        <p:blipFill>
          <a:blip r:embed="rId3"/>
          <a:srcRect b="3573"/>
          <a:stretch>
            <a:fillRect/>
          </a:stretch>
        </p:blipFill>
        <p:spPr>
          <a:xfrm>
            <a:off x="301752" y="1820836"/>
            <a:ext cx="8540496" cy="477062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38914"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In the United States, imports and exports:</a:t>
            </a:r>
          </a:p>
          <a:p>
            <a:pPr marL="971550" lvl="1" indent="-514350">
              <a:buFont typeface="Calibri" pitchFamily="-107" charset="0"/>
              <a:buAutoNum type="alphaUcPeriod"/>
            </a:pPr>
            <a:r>
              <a:rPr lang="en-US" sz="2800" dirty="0">
                <a:latin typeface="Arial" pitchFamily="-107" charset="0"/>
                <a:cs typeface="Arial" pitchFamily="-107" charset="0"/>
              </a:rPr>
              <a:t>are generally equal.</a:t>
            </a:r>
          </a:p>
          <a:p>
            <a:pPr marL="971550" lvl="1" indent="-514350">
              <a:buFont typeface="Calibri" pitchFamily="-107" charset="0"/>
              <a:buAutoNum type="alphaUcPeriod"/>
            </a:pPr>
            <a:r>
              <a:rPr lang="en-US" sz="2800" dirty="0">
                <a:latin typeface="Arial" pitchFamily="-107" charset="0"/>
                <a:cs typeface="Arial" pitchFamily="-107" charset="0"/>
              </a:rPr>
              <a:t>have both risen in the last 50 years.</a:t>
            </a:r>
          </a:p>
          <a:p>
            <a:pPr marL="971550" lvl="1" indent="-514350">
              <a:buFont typeface="Calibri" pitchFamily="-107" charset="0"/>
              <a:buAutoNum type="alphaUcPeriod"/>
            </a:pPr>
            <a:r>
              <a:rPr lang="en-US" sz="2800" dirty="0">
                <a:latin typeface="Arial" pitchFamily="-107" charset="0"/>
                <a:cs typeface="Arial" pitchFamily="-107" charset="0"/>
              </a:rPr>
              <a:t>are not greatly affected by recessions.</a:t>
            </a:r>
          </a:p>
          <a:p>
            <a:pPr marL="971550" lvl="1" indent="-514350">
              <a:buFont typeface="+mj-lt"/>
              <a:buAutoNum type="alphaUcPeriod"/>
            </a:pPr>
            <a:r>
              <a:rPr lang="en-US" sz="2800" dirty="0">
                <a:latin typeface="Arial" pitchFamily="-107" charset="0"/>
                <a:cs typeface="Arial" pitchFamily="-107" charset="0"/>
              </a:rPr>
              <a:t>don</a:t>
            </a:r>
            <a:r>
              <a:rPr lang="ja-JP" altLang="en-US" sz="2800" dirty="0">
                <a:latin typeface="Arial" pitchFamily="-107" charset="0"/>
                <a:cs typeface="Arial" pitchFamily="-107" charset="0"/>
              </a:rPr>
              <a:t>’</a:t>
            </a:r>
            <a:r>
              <a:rPr lang="en-US" altLang="ja-JP" sz="2800" dirty="0">
                <a:latin typeface="Arial" pitchFamily="-107" charset="0"/>
                <a:cs typeface="Arial" pitchFamily="-107" charset="0"/>
              </a:rPr>
              <a:t>t play a large role in GDP.</a:t>
            </a:r>
          </a:p>
        </p:txBody>
      </p:sp>
      <p:sp>
        <p:nvSpPr>
          <p:cNvPr id="4" name="Rectangle 3" descr="Correct answer: B, have both risen in the last 50 years."/>
          <p:cNvSpPr>
            <a:spLocks noChangeArrowheads="1"/>
          </p:cNvSpPr>
          <p:nvPr/>
        </p:nvSpPr>
        <p:spPr bwMode="auto">
          <a:xfrm>
            <a:off x="890588" y="2775207"/>
            <a:ext cx="6472237" cy="534987"/>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3 </a:t>
            </a:r>
            <a:endParaRPr lang="en-US" dirty="0">
              <a:latin typeface="Helvetica Neue" pitchFamily="-107" charset="0"/>
              <a:cs typeface="Arial" pitchFamily="-107" charset="0"/>
            </a:endParaRPr>
          </a:p>
        </p:txBody>
      </p:sp>
      <p:sp>
        <p:nvSpPr>
          <p:cNvPr id="40962"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Which is true with regard to U.S. trade?</a:t>
            </a:r>
          </a:p>
          <a:p>
            <a:pPr marL="971550" lvl="1" indent="-514350">
              <a:buFont typeface="Calibri" pitchFamily="-107" charset="0"/>
              <a:buAutoNum type="alphaUcPeriod"/>
            </a:pPr>
            <a:r>
              <a:rPr lang="en-US" sz="2800" dirty="0">
                <a:latin typeface="Arial" pitchFamily="-107" charset="0"/>
                <a:cs typeface="Arial" pitchFamily="-107" charset="0"/>
              </a:rPr>
              <a:t>The United States has run a trade deficit since 1975.</a:t>
            </a:r>
          </a:p>
          <a:p>
            <a:pPr marL="971550" lvl="1" indent="-514350">
              <a:buFont typeface="Calibri" pitchFamily="-107" charset="0"/>
              <a:buAutoNum type="alphaUcPeriod"/>
            </a:pPr>
            <a:r>
              <a:rPr lang="en-US" sz="2800" dirty="0">
                <a:latin typeface="Arial" pitchFamily="-107" charset="0"/>
                <a:cs typeface="Arial" pitchFamily="-107" charset="0"/>
              </a:rPr>
              <a:t>U.S. exports &gt; U.S. imports.</a:t>
            </a:r>
          </a:p>
          <a:p>
            <a:pPr marL="971550" lvl="1" indent="-514350">
              <a:buFont typeface="Calibri" pitchFamily="-107" charset="0"/>
              <a:buAutoNum type="alphaUcPeriod"/>
            </a:pPr>
            <a:r>
              <a:rPr lang="en-US" sz="2800" dirty="0">
                <a:latin typeface="Arial" pitchFamily="-107" charset="0"/>
                <a:cs typeface="Arial" pitchFamily="-107" charset="0"/>
              </a:rPr>
              <a:t>The United States does most of its trading for oil from the Mideast.</a:t>
            </a:r>
          </a:p>
          <a:p>
            <a:pPr marL="971550" lvl="1" indent="-514350">
              <a:buFont typeface="+mj-lt"/>
              <a:buAutoNum type="alphaUcPeriod"/>
            </a:pPr>
            <a:r>
              <a:rPr lang="en-US" sz="2800" dirty="0">
                <a:latin typeface="Arial" pitchFamily="-107" charset="0"/>
                <a:cs typeface="Arial" pitchFamily="-107" charset="0"/>
              </a:rPr>
              <a:t>The United States only does a small amount of trading with Mexico and Canada.</a:t>
            </a:r>
          </a:p>
        </p:txBody>
      </p:sp>
      <p:sp>
        <p:nvSpPr>
          <p:cNvPr id="4" name="Rectangle 3" descr="Correct answer: A, The United States has run a trade deficit since 1975."/>
          <p:cNvSpPr>
            <a:spLocks noChangeArrowheads="1"/>
          </p:cNvSpPr>
          <p:nvPr/>
        </p:nvSpPr>
        <p:spPr bwMode="auto">
          <a:xfrm>
            <a:off x="777875" y="2229363"/>
            <a:ext cx="7285038" cy="931863"/>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4 </a:t>
            </a:r>
            <a:endParaRPr lang="en-US" dirty="0">
              <a:latin typeface="Helvetica Neue" pitchFamily="-107" charset="0"/>
              <a:cs typeface="Arial" pitchFamily="-107" charset="0"/>
            </a:endParaRPr>
          </a:p>
        </p:txBody>
      </p:sp>
      <p:sp>
        <p:nvSpPr>
          <p:cNvPr id="53251"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Which of the following claims is true?</a:t>
            </a:r>
          </a:p>
          <a:p>
            <a:pPr marL="514350" indent="-514350">
              <a:buFont typeface="+mj-lt"/>
              <a:buAutoNum type="alphaUcPeriod"/>
            </a:pPr>
            <a:r>
              <a:rPr lang="en-US" sz="2800" dirty="0">
                <a:latin typeface="Arial" pitchFamily="-107" charset="0"/>
                <a:cs typeface="Arial" pitchFamily="-107" charset="0"/>
              </a:rPr>
              <a:t>The United States has a trade deficit in both goods trade and service trade.</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United States has a trade surplus in both </a:t>
            </a:r>
            <a:r>
              <a:rPr lang="en-US" sz="2800" dirty="0" smtClean="0">
                <a:latin typeface="Arial" pitchFamily="-107" charset="0"/>
                <a:cs typeface="Arial" pitchFamily="-107" charset="0"/>
              </a:rPr>
              <a:t>   	goods </a:t>
            </a:r>
            <a:r>
              <a:rPr lang="en-US" sz="2800" dirty="0">
                <a:latin typeface="Arial" pitchFamily="-107" charset="0"/>
                <a:cs typeface="Arial" pitchFamily="-107" charset="0"/>
              </a:rPr>
              <a:t>trade and service trade.</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United States has a trade deficit in goods </a:t>
            </a:r>
            <a:r>
              <a:rPr lang="en-US" sz="2800" dirty="0" smtClean="0">
                <a:latin typeface="Arial" pitchFamily="-107" charset="0"/>
                <a:cs typeface="Arial" pitchFamily="-107" charset="0"/>
              </a:rPr>
              <a:t>	trade</a:t>
            </a:r>
            <a:r>
              <a:rPr lang="en-US" sz="2800" dirty="0">
                <a:latin typeface="Arial" pitchFamily="-107" charset="0"/>
                <a:cs typeface="Arial" pitchFamily="-107" charset="0"/>
              </a:rPr>
              <a:t>, but a surplus in service trade.</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United States has a trade surplus in goods </a:t>
            </a:r>
            <a:r>
              <a:rPr lang="en-US" sz="2800" dirty="0" smtClean="0">
                <a:latin typeface="Arial" pitchFamily="-107" charset="0"/>
                <a:cs typeface="Arial" pitchFamily="-107" charset="0"/>
              </a:rPr>
              <a:t>	trade</a:t>
            </a:r>
            <a:r>
              <a:rPr lang="en-US" sz="2800" dirty="0">
                <a:latin typeface="Arial" pitchFamily="-107" charset="0"/>
                <a:cs typeface="Arial" pitchFamily="-107" charset="0"/>
              </a:rPr>
              <a:t>, but a deficit in service trade.</a:t>
            </a:r>
          </a:p>
        </p:txBody>
      </p:sp>
      <p:sp>
        <p:nvSpPr>
          <p:cNvPr id="4" name="Rectangle 3" descr="Correct answer: C, The United States has a trade deficit in goods trade, but a surplus in service trade."/>
          <p:cNvSpPr>
            <a:spLocks noChangeArrowheads="1"/>
          </p:cNvSpPr>
          <p:nvPr/>
        </p:nvSpPr>
        <p:spPr bwMode="auto">
          <a:xfrm>
            <a:off x="458788" y="4097850"/>
            <a:ext cx="8020050" cy="969449"/>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Major Trading Partners of the United </a:t>
            </a:r>
            <a:r>
              <a:rPr lang="en-US" dirty="0" smtClean="0">
                <a:latin typeface="Arial" pitchFamily="-107" charset="0"/>
                <a:cs typeface="Arial" pitchFamily="-107" charset="0"/>
              </a:rPr>
              <a:t>States</a:t>
            </a:r>
            <a:r>
              <a:rPr lang="en-US" altLang="x-none" dirty="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16387" name="Content Placeholder 2"/>
          <p:cNvSpPr>
            <a:spLocks noGrp="1"/>
          </p:cNvSpPr>
          <p:nvPr>
            <p:ph idx="1"/>
          </p:nvPr>
        </p:nvSpPr>
        <p:spPr>
          <a:xfrm>
            <a:off x="457200" y="1712913"/>
            <a:ext cx="8382000" cy="4895850"/>
          </a:xfrm>
        </p:spPr>
        <p:txBody>
          <a:bodyPr/>
          <a:lstStyle/>
          <a:p>
            <a:r>
              <a:rPr lang="en-US" sz="2600">
                <a:latin typeface="Arial" pitchFamily="-107" charset="0"/>
                <a:cs typeface="Arial" pitchFamily="-107" charset="0"/>
              </a:rPr>
              <a:t>United States imports goods from 238 nations, but 60% of our imports come from just 10 nations.</a:t>
            </a:r>
          </a:p>
          <a:p>
            <a:r>
              <a:rPr lang="en-US" sz="2600">
                <a:latin typeface="Arial" pitchFamily="-107" charset="0"/>
                <a:cs typeface="Arial" pitchFamily="-107" charset="0"/>
              </a:rPr>
              <a:t>China</a:t>
            </a:r>
          </a:p>
          <a:p>
            <a:pPr lvl="1"/>
            <a:r>
              <a:rPr lang="en-US" sz="2400">
                <a:latin typeface="Arial" pitchFamily="-107" charset="0"/>
                <a:cs typeface="Arial" pitchFamily="-107" charset="0"/>
              </a:rPr>
              <a:t>Imports: $467 billion</a:t>
            </a:r>
          </a:p>
          <a:p>
            <a:pPr lvl="1"/>
            <a:r>
              <a:rPr lang="en-US" sz="2400">
                <a:latin typeface="Arial" pitchFamily="-107" charset="0"/>
                <a:cs typeface="Arial" pitchFamily="-107" charset="0"/>
              </a:rPr>
              <a:t>Exports: $124 billion</a:t>
            </a:r>
          </a:p>
        </p:txBody>
      </p:sp>
      <p:pic>
        <p:nvPicPr>
          <p:cNvPr id="16388" name="Picture 4" descr="The front view of a Toys R Us store in China. Various toys and products can be seen through the windows."/>
          <p:cNvPicPr>
            <a:picLocks noChangeAspect="1" noChangeArrowheads="1"/>
          </p:cNvPicPr>
          <p:nvPr/>
        </p:nvPicPr>
        <p:blipFill>
          <a:blip r:embed="rId3"/>
          <a:srcRect/>
          <a:stretch>
            <a:fillRect/>
          </a:stretch>
        </p:blipFill>
        <p:spPr bwMode="auto">
          <a:xfrm>
            <a:off x="2613025" y="4008438"/>
            <a:ext cx="4057650" cy="2695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gtEl>
                                        <p:attrNameLst>
                                          <p:attrName>style.visibility</p:attrName>
                                        </p:attrNameLst>
                                      </p:cBhvr>
                                      <p:to>
                                        <p:strVal val="visible"/>
                                      </p:to>
                                    </p:set>
                                  </p:childTnLst>
                                </p:cTn>
                              </p:par>
                            </p:childTnLst>
                          </p:cTn>
                        </p:par>
                      </p:childTnLst>
                    </p:cTn>
                  </p:par>
                  <p:par>
                    <p:cTn id="11" fill="hold">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Major Trading Partners of the United </a:t>
            </a:r>
            <a:r>
              <a:rPr lang="en-US" dirty="0" smtClean="0">
                <a:latin typeface="Arial" pitchFamily="-107" charset="0"/>
                <a:cs typeface="Arial" pitchFamily="-107" charset="0"/>
              </a:rPr>
              <a:t>States</a:t>
            </a:r>
            <a:r>
              <a:rPr lang="en-US" altLang="x-none" dirty="0">
                <a:latin typeface="Arial" charset="0"/>
                <a:ea typeface="MS PGothic" charset="-128"/>
                <a:cs typeface="Arial" charset="0"/>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pic>
        <p:nvPicPr>
          <p:cNvPr id="4" name="Picture 3" descr="A bar graph showing major goods trading partners of the United States in 2014 (in billions of dollars). The y axis is labeled with different countries that have 2 bars each for exports to and imports from. The United States had exports to India of 22 billion dollars and imports of 45 billion dollars, exports to France of 31 billion and imports from of 47 billion, exports to Saudi Arabia of 19 billion and imports of 47 billion, exports to the United Kingdom of 54 billion and imports from of 54 billion, exports to South Korea of 44 billion and imports from of 70 billion, exports to Germany of 49 billion and imports from of 123 billion, exports to Japan of 67 billion and imports from of 134 billion, exports to Mexico of 240 billion and imports from of 294 billion, exports to Canada of 312 billion and imports from of 348 billion, and exports to China of 124 billion and imports from of 467 billion."/>
          <p:cNvPicPr>
            <a:picLocks noChangeAspect="1"/>
          </p:cNvPicPr>
          <p:nvPr/>
        </p:nvPicPr>
        <p:blipFill>
          <a:blip r:embed="rId3"/>
          <a:srcRect b="3010"/>
          <a:stretch>
            <a:fillRect/>
          </a:stretch>
        </p:blipFill>
        <p:spPr>
          <a:xfrm>
            <a:off x="1299923" y="1667556"/>
            <a:ext cx="6544154" cy="507573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512175" cy="1527175"/>
          </a:xfrm>
        </p:spPr>
        <p:txBody>
          <a:bodyPr/>
          <a:lstStyle/>
          <a:p>
            <a:r>
              <a:rPr lang="en-US" sz="4000">
                <a:latin typeface="Arial" pitchFamily="-107" charset="0"/>
                <a:cs typeface="Arial" pitchFamily="-107" charset="0"/>
              </a:rPr>
              <a:t>Outsourcing in </a:t>
            </a:r>
            <a:r>
              <a:rPr lang="en-US" sz="4000" i="1">
                <a:latin typeface="Arial" pitchFamily="-107" charset="0"/>
                <a:cs typeface="Arial" pitchFamily="-107" charset="0"/>
              </a:rPr>
              <a:t>The Simpsons</a:t>
            </a:r>
            <a:r>
              <a:rPr lang="en-US" sz="4000">
                <a:latin typeface="Arial" pitchFamily="-107" charset="0"/>
                <a:cs typeface="Arial" pitchFamily="-107" charset="0"/>
              </a:rPr>
              <a:t>, “Kiss Kiss, Bang Bangalore”</a:t>
            </a:r>
          </a:p>
        </p:txBody>
      </p:sp>
      <p:sp>
        <p:nvSpPr>
          <p:cNvPr id="49154" name="Content Placeholder 2"/>
          <p:cNvSpPr>
            <a:spLocks noGrp="1"/>
          </p:cNvSpPr>
          <p:nvPr>
            <p:ph idx="1"/>
          </p:nvPr>
        </p:nvSpPr>
        <p:spPr>
          <a:xfrm>
            <a:off x="457200" y="1698625"/>
            <a:ext cx="8229600" cy="2743200"/>
          </a:xfrm>
        </p:spPr>
        <p:txBody>
          <a:bodyPr/>
          <a:lstStyle/>
          <a:p>
            <a:r>
              <a:rPr lang="en-US" sz="3200">
                <a:latin typeface="Arial" pitchFamily="-107" charset="0"/>
                <a:cs typeface="Arial" pitchFamily="-107" charset="0"/>
              </a:rPr>
              <a:t>Homer goes to India to train and supervise factory workers.</a:t>
            </a:r>
            <a:endParaRPr lang="en-US" sz="2800">
              <a:latin typeface="Arial" pitchFamily="-107" charset="0"/>
              <a:cs typeface="Arial" pitchFamily="-107" charset="0"/>
            </a:endParaRPr>
          </a:p>
        </p:txBody>
      </p:sp>
      <p:pic>
        <p:nvPicPr>
          <p:cNvPr id="49155" name="Picture 4" descr="Tip #648: Outsourcing in The Simpsons, “Kiss Kiss, Bang Bangalore”">
            <a:hlinkClick r:id="rId3"/>
          </p:cNvPr>
          <p:cNvPicPr>
            <a:picLocks noChangeAspect="1"/>
          </p:cNvPicPr>
          <p:nvPr/>
        </p:nvPicPr>
        <p:blipFill>
          <a:blip r:embed="rId4"/>
          <a:srcRect l="20306" t="18303" r="22078" b="25455"/>
          <a:stretch>
            <a:fillRect/>
          </a:stretch>
        </p:blipFill>
        <p:spPr bwMode="auto">
          <a:xfrm>
            <a:off x="3797300" y="3876675"/>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512175" cy="1527175"/>
          </a:xfrm>
        </p:spPr>
        <p:txBody>
          <a:bodyPr/>
          <a:lstStyle/>
          <a:p>
            <a:r>
              <a:rPr lang="en-US" sz="4000">
                <a:latin typeface="Arial" pitchFamily="-107" charset="0"/>
                <a:cs typeface="Arial" pitchFamily="-107" charset="0"/>
              </a:rPr>
              <a:t>Outsourcing in “John Stossel: Outsourcing”</a:t>
            </a:r>
          </a:p>
        </p:txBody>
      </p:sp>
      <p:sp>
        <p:nvSpPr>
          <p:cNvPr id="51202" name="Content Placeholder 2"/>
          <p:cNvSpPr>
            <a:spLocks noGrp="1"/>
          </p:cNvSpPr>
          <p:nvPr>
            <p:ph idx="1"/>
          </p:nvPr>
        </p:nvSpPr>
        <p:spPr>
          <a:xfrm>
            <a:off x="457200" y="1698625"/>
            <a:ext cx="8229600" cy="2743200"/>
          </a:xfrm>
        </p:spPr>
        <p:txBody>
          <a:bodyPr/>
          <a:lstStyle/>
          <a:p>
            <a:r>
              <a:rPr lang="en-US" sz="3200">
                <a:latin typeface="Arial" pitchFamily="-107" charset="0"/>
                <a:cs typeface="Arial" pitchFamily="-107" charset="0"/>
              </a:rPr>
              <a:t>John Stossel challenges conventional wisdom that outsourcing results in American jobs being lost.</a:t>
            </a:r>
            <a:endParaRPr lang="en-US" sz="2800">
              <a:latin typeface="Arial" pitchFamily="-107" charset="0"/>
              <a:cs typeface="Arial" pitchFamily="-107" charset="0"/>
            </a:endParaRPr>
          </a:p>
        </p:txBody>
      </p:sp>
      <p:pic>
        <p:nvPicPr>
          <p:cNvPr id="51203" name="Picture 4" descr="Tip #651: Outsourcing in “John Stossel: Outsourcing”">
            <a:hlinkClick r:id="rId3"/>
          </p:cNvPr>
          <p:cNvPicPr>
            <a:picLocks noChangeAspect="1"/>
          </p:cNvPicPr>
          <p:nvPr/>
        </p:nvPicPr>
        <p:blipFill>
          <a:blip r:embed="rId4"/>
          <a:srcRect l="20306" t="18303" r="22078" b="25455"/>
          <a:stretch>
            <a:fillRect/>
          </a:stretch>
        </p:blipFill>
        <p:spPr bwMode="auto">
          <a:xfrm>
            <a:off x="3797300" y="4002088"/>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sz="3400" dirty="0">
                <a:solidFill>
                  <a:srgbClr val="1392C8"/>
                </a:solidFill>
                <a:latin typeface="Arial" pitchFamily="-107" charset="0"/>
                <a:cs typeface="Arial" pitchFamily="-107" charset="0"/>
              </a:rPr>
              <a:t>Class Activity: Think-Pair-Share: Which Country Made Your </a:t>
            </a:r>
            <a:r>
              <a:rPr lang="en-US" sz="3400" dirty="0" smtClean="0">
                <a:solidFill>
                  <a:srgbClr val="1392C8"/>
                </a:solidFill>
                <a:latin typeface="Arial" pitchFamily="-107" charset="0"/>
                <a:cs typeface="Arial" pitchFamily="-107" charset="0"/>
              </a:rPr>
              <a:t>T-Shirt?</a:t>
            </a:r>
            <a:r>
              <a:rPr lang="en-US" altLang="x-none" sz="3600" dirty="0" smtClean="0">
                <a:solidFill>
                  <a:srgbClr val="1392C8"/>
                </a:solidFill>
                <a:latin typeface="Arial" charset="0"/>
                <a:ea typeface="MS PGothic" charset="-128"/>
                <a:cs typeface="Arial" charset="0"/>
              </a:rPr>
              <a:t>—</a:t>
            </a:r>
            <a:r>
              <a:rPr lang="en-US" sz="3400" dirty="0" smtClean="0">
                <a:solidFill>
                  <a:srgbClr val="1392C8"/>
                </a:solidFill>
                <a:latin typeface="Arial" pitchFamily="-107" charset="0"/>
                <a:cs typeface="Arial" pitchFamily="-107" charset="0"/>
              </a:rPr>
              <a:t>1 </a:t>
            </a:r>
            <a:endParaRPr lang="en-US" sz="3400" dirty="0">
              <a:solidFill>
                <a:srgbClr val="1392C8"/>
              </a:solidFill>
              <a:latin typeface="Arial" pitchFamily="-107" charset="0"/>
              <a:cs typeface="Arial" pitchFamily="-107" charset="0"/>
            </a:endParaRPr>
          </a:p>
        </p:txBody>
      </p:sp>
      <p:graphicFrame>
        <p:nvGraphicFramePr>
          <p:cNvPr id="4" name="Table 3"/>
          <p:cNvGraphicFramePr>
            <a:graphicFrameLocks noGrp="1"/>
          </p:cNvGraphicFramePr>
          <p:nvPr/>
        </p:nvGraphicFramePr>
        <p:xfrm>
          <a:off x="222250" y="1812925"/>
          <a:ext cx="8755063" cy="1556078"/>
        </p:xfrm>
        <a:graphic>
          <a:graphicData uri="http://schemas.openxmlformats.org/drawingml/2006/table">
            <a:tbl>
              <a:tblPr/>
              <a:tblGrid>
                <a:gridCol w="2189163"/>
                <a:gridCol w="2189162"/>
                <a:gridCol w="2187575"/>
                <a:gridCol w="2189163"/>
              </a:tblGrid>
              <a:tr h="611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Shoes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Pants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Shirts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44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Country of Origin</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512175" cy="1527175"/>
          </a:xfrm>
        </p:spPr>
        <p:txBody>
          <a:bodyPr/>
          <a:lstStyle/>
          <a:p>
            <a:r>
              <a:rPr lang="en-US" sz="4000">
                <a:latin typeface="Arial" pitchFamily="-107" charset="0"/>
                <a:cs typeface="Arial" pitchFamily="-107" charset="0"/>
              </a:rPr>
              <a:t>Outsourcing in “Aren’t ‘Sweatshops’ Exploitive?”</a:t>
            </a:r>
          </a:p>
        </p:txBody>
      </p:sp>
      <p:sp>
        <p:nvSpPr>
          <p:cNvPr id="53250" name="Content Placeholder 2"/>
          <p:cNvSpPr>
            <a:spLocks noGrp="1"/>
          </p:cNvSpPr>
          <p:nvPr>
            <p:ph idx="1"/>
          </p:nvPr>
        </p:nvSpPr>
        <p:spPr>
          <a:xfrm>
            <a:off x="457200" y="1698625"/>
            <a:ext cx="8229600" cy="2743200"/>
          </a:xfrm>
        </p:spPr>
        <p:txBody>
          <a:bodyPr/>
          <a:lstStyle/>
          <a:p>
            <a:r>
              <a:rPr lang="en-US" sz="3200">
                <a:latin typeface="Arial" pitchFamily="-107" charset="0"/>
                <a:cs typeface="Arial" pitchFamily="-107" charset="0"/>
              </a:rPr>
              <a:t>John Stossel explains the benefits of outsourcing, and how boycotts of “sweatshops” end up harming those workers the boycotts are intended to help.</a:t>
            </a:r>
            <a:endParaRPr lang="en-US" sz="2800">
              <a:latin typeface="Arial" pitchFamily="-107" charset="0"/>
              <a:cs typeface="Arial" pitchFamily="-107" charset="0"/>
            </a:endParaRPr>
          </a:p>
        </p:txBody>
      </p:sp>
      <p:pic>
        <p:nvPicPr>
          <p:cNvPr id="53251" name="Picture 4" descr="Tip #652: Outsourcing in “Aren’t ‘Sweatshops’ Exploitive?”">
            <a:hlinkClick r:id="rId3"/>
          </p:cNvPr>
          <p:cNvPicPr>
            <a:picLocks noChangeAspect="1"/>
          </p:cNvPicPr>
          <p:nvPr/>
        </p:nvPicPr>
        <p:blipFill>
          <a:blip r:embed="rId4"/>
          <a:srcRect l="20306" t="18303" r="22078" b="25455"/>
          <a:stretch>
            <a:fillRect/>
          </a:stretch>
        </p:blipFill>
        <p:spPr bwMode="auto">
          <a:xfrm>
            <a:off x="3797300" y="4338638"/>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Does International Trade Help the Economy?</a:t>
            </a:r>
          </a:p>
        </p:txBody>
      </p:sp>
      <p:sp>
        <p:nvSpPr>
          <p:cNvPr id="19459"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How does comparative advantage and specialization make it possible to achieve gains from trade between nations?</a:t>
            </a:r>
          </a:p>
          <a:p>
            <a:pPr>
              <a:buFont typeface="Arial" pitchFamily="-107" charset="0"/>
              <a:buNone/>
            </a:pPr>
            <a:endParaRPr lang="en-US" sz="3000">
              <a:latin typeface="Arial" pitchFamily="-107" charset="0"/>
              <a:cs typeface="Arial" pitchFamily="-107" charset="0"/>
            </a:endParaRPr>
          </a:p>
          <a:p>
            <a:r>
              <a:rPr lang="en-US" sz="3000">
                <a:latin typeface="Arial" pitchFamily="-107" charset="0"/>
                <a:cs typeface="Arial" pitchFamily="-107" charset="0"/>
              </a:rPr>
              <a:t>Comparative advantage:</a:t>
            </a:r>
          </a:p>
          <a:p>
            <a:pPr lvl="1"/>
            <a:r>
              <a:rPr lang="en-US" sz="2800">
                <a:latin typeface="Arial" pitchFamily="-107" charset="0"/>
                <a:cs typeface="Arial" pitchFamily="-107" charset="0"/>
              </a:rPr>
              <a:t>The ability to produce a good at a lower opportunity cost than a competitor can.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Gains from </a:t>
            </a:r>
            <a:r>
              <a:rPr lang="en-US" dirty="0" smtClean="0">
                <a:latin typeface="Arial" pitchFamily="-107" charset="0"/>
                <a:cs typeface="Arial" pitchFamily="-107" charset="0"/>
              </a:rPr>
              <a:t>Trade</a:t>
            </a:r>
            <a:r>
              <a:rPr lang="en-US" altLang="x-none" dirty="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20483"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United States and Mexico produce food and clothing.</a:t>
            </a:r>
          </a:p>
          <a:p>
            <a:r>
              <a:rPr lang="en-US" sz="2800" dirty="0">
                <a:latin typeface="Arial" pitchFamily="-107" charset="0"/>
                <a:cs typeface="Arial" pitchFamily="-107" charset="0"/>
              </a:rPr>
              <a:t>Food is capital intensive, and clothing is labor intensive.</a:t>
            </a:r>
          </a:p>
          <a:p>
            <a:r>
              <a:rPr lang="en-US" sz="2800" dirty="0">
                <a:latin typeface="Arial" pitchFamily="-107" charset="0"/>
                <a:cs typeface="Arial" pitchFamily="-107" charset="0"/>
              </a:rPr>
              <a:t>United States has abundant capital, and a skilled workforce.</a:t>
            </a:r>
          </a:p>
          <a:p>
            <a:r>
              <a:rPr lang="en-US" sz="2800" dirty="0">
                <a:latin typeface="Arial" pitchFamily="-107" charset="0"/>
                <a:cs typeface="Arial" pitchFamily="-107" charset="0"/>
              </a:rPr>
              <a:t>Mexico has a less-skilled workforce.</a:t>
            </a:r>
          </a:p>
          <a:p>
            <a:r>
              <a:rPr lang="en-US" sz="2800" dirty="0">
                <a:latin typeface="Arial" pitchFamily="-107" charset="0"/>
                <a:cs typeface="Arial" pitchFamily="-107" charset="0"/>
              </a:rPr>
              <a:t>Which country will specialize in which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5" descr="2 graphs showing the production possibilities frontier for Mexico and the United States without specialization and trade. Graph A shows the production possibilities frontier for Mexico without specialization and trade. The x axis is labeled with Food (F, in millions of tons). The y axis is labeled with Clothing (C, in millions of units). A negative linear line on the graph goes from 0 food and 900 clothing to 300 food and 0 clothing. There is a data point plotted at 150 food and 450 clothing. An annotation pointing to this data point reads, &quot;Mexico chooses to produce 150 million tons of food and 450 million articles of clothing on its own. Graph B shows the production possibilities frontier for the United States without specialization and trade. The x axis is labeled with Food (F, in millions of tons). The y axis is labeled with Clothing (C, in millions of units). A negative linear line on the graph goes from 0 food and 400 clothing to 800 food and 0 clothing. A data point is plotted at 200 food and 300 clothing. An annotation pointing to that data point reads, &quot;The United States chooses to produce 200 million tons of food and 300 million articles of clothing on its own."/>
          <p:cNvPicPr>
            <a:picLocks noChangeAspect="1"/>
          </p:cNvPicPr>
          <p:nvPr/>
        </p:nvPicPr>
        <p:blipFill>
          <a:blip r:embed="rId3"/>
          <a:srcRect/>
          <a:stretch>
            <a:fillRect/>
          </a:stretch>
        </p:blipFill>
        <p:spPr bwMode="auto">
          <a:xfrm>
            <a:off x="373063" y="2636838"/>
            <a:ext cx="8377237" cy="3446462"/>
          </a:xfrm>
          <a:prstGeom prst="rect">
            <a:avLst/>
          </a:prstGeom>
          <a:noFill/>
          <a:ln w="9525">
            <a:noFill/>
            <a:miter lim="800000"/>
            <a:headEnd/>
            <a:tailEnd/>
          </a:ln>
        </p:spPr>
      </p:pic>
      <p:pic>
        <p:nvPicPr>
          <p:cNvPr id="2" name="Picture 1"/>
          <p:cNvPicPr>
            <a:picLocks noChangeAspect="1"/>
          </p:cNvPicPr>
          <p:nvPr/>
        </p:nvPicPr>
        <p:blipFill>
          <a:blip r:embed="rId4"/>
          <a:srcRect/>
          <a:stretch>
            <a:fillRect/>
          </a:stretch>
        </p:blipFill>
        <p:spPr bwMode="auto">
          <a:xfrm>
            <a:off x="5068888" y="4706938"/>
            <a:ext cx="925512" cy="774700"/>
          </a:xfrm>
          <a:prstGeom prst="rect">
            <a:avLst/>
          </a:prstGeom>
          <a:noFill/>
          <a:ln w="9525">
            <a:noFill/>
            <a:miter lim="800000"/>
            <a:headEnd/>
            <a:tailEnd/>
          </a:ln>
        </p:spPr>
      </p:pic>
      <p:pic>
        <p:nvPicPr>
          <p:cNvPr id="5" name="Picture 4"/>
          <p:cNvPicPr>
            <a:picLocks noChangeAspect="1"/>
          </p:cNvPicPr>
          <p:nvPr/>
        </p:nvPicPr>
        <p:blipFill>
          <a:blip r:embed="rId5"/>
          <a:srcRect/>
          <a:stretch>
            <a:fillRect/>
          </a:stretch>
        </p:blipFill>
        <p:spPr bwMode="auto">
          <a:xfrm>
            <a:off x="817563" y="4365625"/>
            <a:ext cx="862012" cy="1120775"/>
          </a:xfrm>
          <a:prstGeom prst="rect">
            <a:avLst/>
          </a:prstGeom>
          <a:noFill/>
          <a:ln w="9525">
            <a:noFill/>
            <a:miter lim="800000"/>
            <a:headEnd/>
            <a:tailEnd/>
          </a:ln>
        </p:spPr>
      </p:pic>
      <p:pic>
        <p:nvPicPr>
          <p:cNvPr id="59396" name="Picture 7"/>
          <p:cNvPicPr>
            <a:picLocks noChangeAspect="1"/>
          </p:cNvPicPr>
          <p:nvPr/>
        </p:nvPicPr>
        <p:blipFill>
          <a:blip r:embed="rId6"/>
          <a:srcRect/>
          <a:stretch>
            <a:fillRect/>
          </a:stretch>
        </p:blipFill>
        <p:spPr bwMode="auto">
          <a:xfrm>
            <a:off x="817563" y="3556000"/>
            <a:ext cx="1765300" cy="1958975"/>
          </a:xfrm>
          <a:prstGeom prst="rect">
            <a:avLst/>
          </a:prstGeom>
          <a:noFill/>
          <a:ln w="9525">
            <a:noFill/>
            <a:miter lim="800000"/>
            <a:headEnd/>
            <a:tailEnd/>
          </a:ln>
        </p:spPr>
      </p:pic>
      <p:pic>
        <p:nvPicPr>
          <p:cNvPr id="11" name="Picture 10"/>
          <p:cNvPicPr>
            <a:picLocks noChangeAspect="1"/>
          </p:cNvPicPr>
          <p:nvPr/>
        </p:nvPicPr>
        <p:blipFill>
          <a:blip r:embed="rId7"/>
          <a:srcRect/>
          <a:stretch>
            <a:fillRect/>
          </a:stretch>
        </p:blipFill>
        <p:spPr bwMode="auto">
          <a:xfrm>
            <a:off x="1592263" y="3179763"/>
            <a:ext cx="2562225" cy="1206500"/>
          </a:xfrm>
          <a:prstGeom prst="rect">
            <a:avLst/>
          </a:prstGeom>
          <a:noFill/>
          <a:ln w="9525">
            <a:noFill/>
            <a:miter lim="800000"/>
            <a:headEnd/>
            <a:tailEnd/>
          </a:ln>
        </p:spPr>
      </p:pic>
      <p:pic>
        <p:nvPicPr>
          <p:cNvPr id="59398" name="Picture 11"/>
          <p:cNvPicPr>
            <a:picLocks noChangeAspect="1"/>
          </p:cNvPicPr>
          <p:nvPr/>
        </p:nvPicPr>
        <p:blipFill>
          <a:blip r:embed="rId8"/>
          <a:srcRect/>
          <a:stretch>
            <a:fillRect/>
          </a:stretch>
        </p:blipFill>
        <p:spPr bwMode="auto">
          <a:xfrm>
            <a:off x="5068888" y="4518025"/>
            <a:ext cx="2627312" cy="990600"/>
          </a:xfrm>
          <a:prstGeom prst="rect">
            <a:avLst/>
          </a:prstGeom>
          <a:noFill/>
          <a:ln w="9525">
            <a:noFill/>
            <a:miter lim="800000"/>
            <a:headEnd/>
            <a:tailEnd/>
          </a:ln>
        </p:spPr>
      </p:pic>
      <p:pic>
        <p:nvPicPr>
          <p:cNvPr id="13" name="Picture 12"/>
          <p:cNvPicPr>
            <a:picLocks noChangeAspect="1"/>
          </p:cNvPicPr>
          <p:nvPr/>
        </p:nvPicPr>
        <p:blipFill>
          <a:blip r:embed="rId9"/>
          <a:srcRect/>
          <a:stretch>
            <a:fillRect/>
          </a:stretch>
        </p:blipFill>
        <p:spPr bwMode="auto">
          <a:xfrm>
            <a:off x="5889625" y="3241675"/>
            <a:ext cx="2627313" cy="1465263"/>
          </a:xfrm>
          <a:prstGeom prst="rect">
            <a:avLst/>
          </a:prstGeom>
          <a:noFill/>
          <a:ln w="9525">
            <a:noFill/>
            <a:miter lim="800000"/>
            <a:headEnd/>
            <a:tailEnd/>
          </a:ln>
        </p:spPr>
      </p:pic>
      <p:sp>
        <p:nvSpPr>
          <p:cNvPr id="59400" name="Title 8"/>
          <p:cNvSpPr>
            <a:spLocks noGrp="1"/>
          </p:cNvSpPr>
          <p:nvPr>
            <p:ph type="title"/>
          </p:nvPr>
        </p:nvSpPr>
        <p:spPr>
          <a:xfrm>
            <a:off x="457200" y="0"/>
            <a:ext cx="8229600" cy="1527175"/>
          </a:xfrm>
        </p:spPr>
        <p:txBody>
          <a:bodyPr/>
          <a:lstStyle/>
          <a:p>
            <a:r>
              <a:rPr lang="en-US" sz="4000">
                <a:latin typeface="Arial" pitchFamily="-107" charset="0"/>
                <a:cs typeface="Arial" pitchFamily="-107" charset="0"/>
              </a:rPr>
              <a:t>Production Possibilities Without Specialization and Trade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1000"/>
                                        <p:tgtEl>
                                          <p:spTgt spid="2"/>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90538" y="-17463"/>
            <a:ext cx="8229600" cy="768351"/>
          </a:xfrm>
        </p:spPr>
        <p:txBody>
          <a:bodyPr/>
          <a:lstStyle/>
          <a:p>
            <a:r>
              <a:rPr lang="en-US" sz="4000" dirty="0">
                <a:latin typeface="Arial" pitchFamily="-107" charset="0"/>
                <a:cs typeface="Arial" pitchFamily="-107" charset="0"/>
              </a:rPr>
              <a:t>Gains from </a:t>
            </a:r>
            <a:r>
              <a:rPr lang="en-US" sz="4000" dirty="0" smtClean="0">
                <a:latin typeface="Arial" pitchFamily="-107" charset="0"/>
                <a:cs typeface="Arial" pitchFamily="-107" charset="0"/>
              </a:rPr>
              <a:t>Trade</a:t>
            </a:r>
            <a:r>
              <a:rPr lang="en-US" altLang="x-none" sz="4000" dirty="0">
                <a:latin typeface="Arial" charset="0"/>
                <a:ea typeface="MS PGothic" charset="-128"/>
                <a:cs typeface="Arial" charset="0"/>
              </a:rPr>
              <a:t>—</a:t>
            </a:r>
            <a:r>
              <a:rPr lang="en-US" sz="4000" dirty="0" smtClean="0">
                <a:latin typeface="Arial" pitchFamily="-107" charset="0"/>
                <a:cs typeface="Arial" pitchFamily="-107" charset="0"/>
              </a:rPr>
              <a:t>2 </a:t>
            </a:r>
            <a:endParaRPr lang="en-US" sz="4000" dirty="0">
              <a:latin typeface="Arial" pitchFamily="-107" charset="0"/>
              <a:cs typeface="Arial" pitchFamily="-107" charset="0"/>
            </a:endParaRPr>
          </a:p>
        </p:txBody>
      </p:sp>
      <p:sp>
        <p:nvSpPr>
          <p:cNvPr id="36867" name="Content Placeholder 2"/>
          <p:cNvSpPr>
            <a:spLocks noGrp="1"/>
          </p:cNvSpPr>
          <p:nvPr>
            <p:ph idx="4294967295"/>
          </p:nvPr>
        </p:nvSpPr>
        <p:spPr>
          <a:xfrm>
            <a:off x="414338" y="3692525"/>
            <a:ext cx="8229600" cy="2222500"/>
          </a:xfrm>
        </p:spPr>
        <p:txBody>
          <a:bodyPr/>
          <a:lstStyle/>
          <a:p>
            <a:r>
              <a:rPr lang="en-US" sz="2800">
                <a:latin typeface="Arial" pitchFamily="-107" charset="0"/>
                <a:cs typeface="Arial" pitchFamily="-107" charset="0"/>
              </a:rPr>
              <a:t>Which country should specialize in which good?</a:t>
            </a:r>
          </a:p>
          <a:p>
            <a:pPr lvl="1"/>
            <a:r>
              <a:rPr lang="en-US" sz="2800">
                <a:latin typeface="Arial" pitchFamily="-107" charset="0"/>
                <a:cs typeface="Arial" pitchFamily="-107" charset="0"/>
              </a:rPr>
              <a:t>Mexico should specialize in clothing production.</a:t>
            </a:r>
          </a:p>
          <a:p>
            <a:pPr lvl="1"/>
            <a:r>
              <a:rPr lang="en-US" sz="2800">
                <a:latin typeface="Arial" pitchFamily="-107" charset="0"/>
                <a:cs typeface="Arial" pitchFamily="-107" charset="0"/>
              </a:rPr>
              <a:t>The United States should specialize in food production.</a:t>
            </a:r>
          </a:p>
        </p:txBody>
      </p:sp>
      <p:pic>
        <p:nvPicPr>
          <p:cNvPr id="61443" name="Picture 4" descr="Table 19.1 Output and Opportunity Costs for Mexico and the United States has three rows and five columns. The column headers are: Chosen Output Level for food in millions of tons; chosen output level for clothing in millions of unit; Opportunity cost for Food (F); and Opportunity cost for Clothing (C)."/>
          <p:cNvPicPr>
            <a:picLocks noChangeAspect="1" noChangeArrowheads="1"/>
          </p:cNvPicPr>
          <p:nvPr/>
        </p:nvPicPr>
        <p:blipFill>
          <a:blip r:embed="rId3"/>
          <a:srcRect t="18100" b="6832"/>
          <a:stretch>
            <a:fillRect/>
          </a:stretch>
        </p:blipFill>
        <p:spPr bwMode="auto">
          <a:xfrm>
            <a:off x="457200" y="1097936"/>
            <a:ext cx="8229600" cy="23210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90538" y="-17463"/>
            <a:ext cx="8229600" cy="768351"/>
          </a:xfrm>
        </p:spPr>
        <p:txBody>
          <a:bodyPr/>
          <a:lstStyle/>
          <a:p>
            <a:r>
              <a:rPr lang="en-US" sz="4000" dirty="0">
                <a:latin typeface="Arial" pitchFamily="-107" charset="0"/>
                <a:cs typeface="Arial" pitchFamily="-107" charset="0"/>
              </a:rPr>
              <a:t>Gains from </a:t>
            </a:r>
            <a:r>
              <a:rPr lang="en-US" sz="4000" dirty="0" smtClean="0">
                <a:latin typeface="Arial" pitchFamily="-107" charset="0"/>
                <a:cs typeface="Arial" pitchFamily="-107" charset="0"/>
              </a:rPr>
              <a:t>Trade</a:t>
            </a:r>
            <a:r>
              <a:rPr lang="en-US" altLang="x-none" sz="4000" dirty="0">
                <a:latin typeface="Arial" charset="0"/>
                <a:ea typeface="MS PGothic" charset="-128"/>
                <a:cs typeface="Arial" charset="0"/>
              </a:rPr>
              <a:t>—</a:t>
            </a:r>
            <a:r>
              <a:rPr lang="en-US" sz="4000" dirty="0" smtClean="0">
                <a:latin typeface="Arial" pitchFamily="-107" charset="0"/>
                <a:cs typeface="Arial" pitchFamily="-107" charset="0"/>
              </a:rPr>
              <a:t>3 </a:t>
            </a:r>
            <a:endParaRPr lang="en-US" sz="4000" dirty="0">
              <a:latin typeface="Arial" pitchFamily="-107" charset="0"/>
              <a:cs typeface="Arial" pitchFamily="-107" charset="0"/>
            </a:endParaRPr>
          </a:p>
        </p:txBody>
      </p:sp>
      <p:sp>
        <p:nvSpPr>
          <p:cNvPr id="36867" name="Content Placeholder 2"/>
          <p:cNvSpPr>
            <a:spLocks noGrp="1"/>
          </p:cNvSpPr>
          <p:nvPr>
            <p:ph idx="4294967295"/>
          </p:nvPr>
        </p:nvSpPr>
        <p:spPr>
          <a:xfrm>
            <a:off x="414338" y="3646129"/>
            <a:ext cx="8229600" cy="2459396"/>
          </a:xfrm>
        </p:spPr>
        <p:txBody>
          <a:bodyPr/>
          <a:lstStyle/>
          <a:p>
            <a:r>
              <a:rPr lang="en-US" sz="2800" dirty="0">
                <a:latin typeface="Arial" pitchFamily="-107" charset="0"/>
                <a:cs typeface="Arial" pitchFamily="-107" charset="0"/>
              </a:rPr>
              <a:t>How much will one unit of clothing trade for?</a:t>
            </a:r>
          </a:p>
          <a:p>
            <a:pPr lvl="1"/>
            <a:r>
              <a:rPr lang="en-US" sz="2800" dirty="0">
                <a:latin typeface="Arial" pitchFamily="-107" charset="0"/>
                <a:cs typeface="Arial" pitchFamily="-107" charset="0"/>
              </a:rPr>
              <a:t>Mexico will want more than 1/3 unit of food for one unit of clothing.</a:t>
            </a:r>
          </a:p>
          <a:p>
            <a:pPr lvl="1"/>
            <a:r>
              <a:rPr lang="en-US" sz="2800" dirty="0">
                <a:latin typeface="Arial" pitchFamily="-107" charset="0"/>
                <a:cs typeface="Arial" pitchFamily="-107" charset="0"/>
              </a:rPr>
              <a:t>The United States will want to give less than 2 units of food for one unit of clothing.</a:t>
            </a:r>
          </a:p>
          <a:p>
            <a:pPr lvl="1"/>
            <a:r>
              <a:rPr lang="en-US" sz="2800" dirty="0">
                <a:latin typeface="Arial" pitchFamily="-107" charset="0"/>
                <a:cs typeface="Arial" pitchFamily="-107" charset="0"/>
              </a:rPr>
              <a:t>1/3 food &lt; Price of one unit clothing &lt; 2 food</a:t>
            </a:r>
          </a:p>
        </p:txBody>
      </p:sp>
      <p:pic>
        <p:nvPicPr>
          <p:cNvPr id="5" name="Picture 4" descr="Table 19.1 Output and Opportunity Costs for Mexico and the United States has three rows and five columns. The column headers are: Chosen Output Level for food in millions of tons; chosen output level for clothing in millions of unit; Opportunity cost for Food (F); and Opportunity cost for Clothing (C)."/>
          <p:cNvPicPr>
            <a:picLocks noChangeAspect="1" noChangeArrowheads="1"/>
          </p:cNvPicPr>
          <p:nvPr/>
        </p:nvPicPr>
        <p:blipFill>
          <a:blip r:embed="rId3"/>
          <a:srcRect t="18100" b="6832"/>
          <a:stretch>
            <a:fillRect/>
          </a:stretch>
        </p:blipFill>
        <p:spPr bwMode="auto">
          <a:xfrm>
            <a:off x="457200" y="1097936"/>
            <a:ext cx="8229600" cy="23210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7" name="Title 18"/>
          <p:cNvSpPr>
            <a:spLocks noGrp="1"/>
          </p:cNvSpPr>
          <p:nvPr>
            <p:ph type="title"/>
          </p:nvPr>
        </p:nvSpPr>
        <p:spPr>
          <a:xfrm>
            <a:off x="457200" y="0"/>
            <a:ext cx="8229600" cy="1527175"/>
          </a:xfrm>
        </p:spPr>
        <p:txBody>
          <a:bodyPr/>
          <a:lstStyle/>
          <a:p>
            <a:r>
              <a:rPr lang="en-US">
                <a:latin typeface="Arial" pitchFamily="-107" charset="0"/>
                <a:cs typeface="Arial" pitchFamily="-107" charset="0"/>
              </a:rPr>
              <a:t>Production Possibilities</a:t>
            </a:r>
            <a:br>
              <a:rPr lang="en-US">
                <a:latin typeface="Arial" pitchFamily="-107" charset="0"/>
                <a:cs typeface="Arial" pitchFamily="-107" charset="0"/>
              </a:rPr>
            </a:br>
            <a:r>
              <a:rPr lang="en-US">
                <a:latin typeface="Arial" pitchFamily="-107" charset="0"/>
                <a:cs typeface="Arial" pitchFamily="-107" charset="0"/>
              </a:rPr>
              <a:t>With Specialization, Trade</a:t>
            </a:r>
          </a:p>
        </p:txBody>
      </p:sp>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5660593" y="4178896"/>
            <a:ext cx="1152144" cy="701040"/>
          </a:xfrm>
          <a:prstGeom prst="rect">
            <a:avLst/>
          </a:prstGeom>
        </p:spPr>
      </p:pic>
      <p:pic>
        <p:nvPicPr>
          <p:cNvPr id="17" name="Picture 16"/>
          <p:cNvPicPr>
            <a:picLocks noChangeAspect="1"/>
          </p:cNvPicPr>
          <p:nvPr/>
        </p:nvPicPr>
        <p:blipFill>
          <a:blip r:embed="rId4">
            <a:clrChange>
              <a:clrFrom>
                <a:srgbClr val="FFFFFF"/>
              </a:clrFrom>
              <a:clrTo>
                <a:srgbClr val="FFFFFF">
                  <a:alpha val="0"/>
                </a:srgbClr>
              </a:clrTo>
            </a:clrChange>
          </a:blip>
          <a:stretch>
            <a:fillRect/>
          </a:stretch>
        </p:blipFill>
        <p:spPr>
          <a:xfrm>
            <a:off x="5675144" y="4353394"/>
            <a:ext cx="505968" cy="524256"/>
          </a:xfrm>
          <a:prstGeom prst="rect">
            <a:avLst/>
          </a:prstGeom>
        </p:spPr>
      </p:pic>
      <p:pic>
        <p:nvPicPr>
          <p:cNvPr id="19" name="Picture 18"/>
          <p:cNvPicPr>
            <a:picLocks noChangeAspect="1"/>
          </p:cNvPicPr>
          <p:nvPr/>
        </p:nvPicPr>
        <p:blipFill>
          <a:blip r:embed="rId5">
            <a:clrChange>
              <a:clrFrom>
                <a:srgbClr val="FFFFFF"/>
              </a:clrFrom>
              <a:clrTo>
                <a:srgbClr val="FFFFFF">
                  <a:alpha val="0"/>
                </a:srgbClr>
              </a:clrTo>
            </a:clrChange>
          </a:blip>
          <a:stretch>
            <a:fillRect/>
          </a:stretch>
        </p:blipFill>
        <p:spPr>
          <a:xfrm>
            <a:off x="1372633" y="4074882"/>
            <a:ext cx="1103376" cy="822960"/>
          </a:xfrm>
          <a:prstGeom prst="rect">
            <a:avLst/>
          </a:prstGeom>
        </p:spPr>
      </p:pic>
      <p:pic>
        <p:nvPicPr>
          <p:cNvPr id="20" name="Picture 19"/>
          <p:cNvPicPr>
            <a:picLocks noChangeAspect="1"/>
          </p:cNvPicPr>
          <p:nvPr/>
        </p:nvPicPr>
        <p:blipFill>
          <a:blip r:embed="rId6">
            <a:clrChange>
              <a:clrFrom>
                <a:srgbClr val="FFFFFF"/>
              </a:clrFrom>
              <a:clrTo>
                <a:srgbClr val="FFFFFF">
                  <a:alpha val="0"/>
                </a:srgbClr>
              </a:clrTo>
            </a:clrChange>
          </a:blip>
          <a:stretch>
            <a:fillRect/>
          </a:stretch>
        </p:blipFill>
        <p:spPr>
          <a:xfrm>
            <a:off x="1364768" y="4152353"/>
            <a:ext cx="487680" cy="725424"/>
          </a:xfrm>
          <a:prstGeom prst="rect">
            <a:avLst/>
          </a:prstGeom>
        </p:spPr>
      </p:pic>
      <p:pic>
        <p:nvPicPr>
          <p:cNvPr id="21" name="Picture 20"/>
          <p:cNvPicPr>
            <a:picLocks noChangeAspect="1"/>
          </p:cNvPicPr>
          <p:nvPr/>
        </p:nvPicPr>
        <p:blipFill>
          <a:blip r:embed="rId7">
            <a:clrChange>
              <a:clrFrom>
                <a:srgbClr val="FFFFFF"/>
              </a:clrFrom>
              <a:clrTo>
                <a:srgbClr val="FFFFFF">
                  <a:alpha val="0"/>
                </a:srgbClr>
              </a:clrTo>
            </a:clrChange>
          </a:blip>
          <a:stretch>
            <a:fillRect/>
          </a:stretch>
        </p:blipFill>
        <p:spPr>
          <a:xfrm>
            <a:off x="1067074" y="3210139"/>
            <a:ext cx="1542288" cy="1834896"/>
          </a:xfrm>
          <a:prstGeom prst="rect">
            <a:avLst/>
          </a:prstGeom>
        </p:spPr>
      </p:pic>
      <p:pic>
        <p:nvPicPr>
          <p:cNvPr id="22" name="Picture 21"/>
          <p:cNvPicPr>
            <a:picLocks noChangeAspect="1"/>
          </p:cNvPicPr>
          <p:nvPr/>
        </p:nvPicPr>
        <p:blipFill>
          <a:blip r:embed="rId8">
            <a:clrChange>
              <a:clrFrom>
                <a:srgbClr val="FFFFFF"/>
              </a:clrFrom>
              <a:clrTo>
                <a:srgbClr val="FFFFFF">
                  <a:alpha val="0"/>
                </a:srgbClr>
              </a:clrTo>
            </a:clrChange>
          </a:blip>
          <a:stretch>
            <a:fillRect/>
          </a:stretch>
        </p:blipFill>
        <p:spPr>
          <a:xfrm>
            <a:off x="1415435" y="3295100"/>
            <a:ext cx="816864" cy="1578864"/>
          </a:xfrm>
          <a:prstGeom prst="rect">
            <a:avLst/>
          </a:prstGeom>
        </p:spPr>
      </p:pic>
      <p:pic>
        <p:nvPicPr>
          <p:cNvPr id="23" name="Picture 22"/>
          <p:cNvPicPr>
            <a:picLocks noChangeAspect="1"/>
          </p:cNvPicPr>
          <p:nvPr/>
        </p:nvPicPr>
        <p:blipFill>
          <a:blip r:embed="rId9">
            <a:clrChange>
              <a:clrFrom>
                <a:srgbClr val="FFFFFF"/>
              </a:clrFrom>
              <a:clrTo>
                <a:srgbClr val="FFFFFF">
                  <a:alpha val="0"/>
                </a:srgbClr>
              </a:clrTo>
            </a:clrChange>
          </a:blip>
          <a:stretch>
            <a:fillRect/>
          </a:stretch>
        </p:blipFill>
        <p:spPr>
          <a:xfrm>
            <a:off x="1792368" y="4124221"/>
            <a:ext cx="292608" cy="164592"/>
          </a:xfrm>
          <a:prstGeom prst="rect">
            <a:avLst/>
          </a:prstGeom>
        </p:spPr>
      </p:pic>
      <p:pic>
        <p:nvPicPr>
          <p:cNvPr id="24" name="Picture 23"/>
          <p:cNvPicPr>
            <a:picLocks noChangeAspect="1"/>
          </p:cNvPicPr>
          <p:nvPr/>
        </p:nvPicPr>
        <p:blipFill>
          <a:blip r:embed="rId10">
            <a:clrChange>
              <a:clrFrom>
                <a:srgbClr val="FFFFFF"/>
              </a:clrFrom>
              <a:clrTo>
                <a:srgbClr val="FFFFFF">
                  <a:alpha val="0"/>
                </a:srgbClr>
              </a:clrTo>
            </a:clrChange>
          </a:blip>
          <a:stretch>
            <a:fillRect/>
          </a:stretch>
        </p:blipFill>
        <p:spPr>
          <a:xfrm>
            <a:off x="2415397" y="3963311"/>
            <a:ext cx="1170432" cy="170688"/>
          </a:xfrm>
          <a:prstGeom prst="rect">
            <a:avLst/>
          </a:prstGeom>
        </p:spPr>
      </p:pic>
      <p:pic>
        <p:nvPicPr>
          <p:cNvPr id="25" name="Picture 24"/>
          <p:cNvPicPr>
            <a:picLocks noChangeAspect="1"/>
          </p:cNvPicPr>
          <p:nvPr/>
        </p:nvPicPr>
        <p:blipFill>
          <a:blip r:embed="rId11">
            <a:clrChange>
              <a:clrFrom>
                <a:srgbClr val="FFFFFF"/>
              </a:clrFrom>
              <a:clrTo>
                <a:srgbClr val="FFFFFF">
                  <a:alpha val="0"/>
                </a:srgbClr>
              </a:clrTo>
            </a:clrChange>
          </a:blip>
          <a:stretch>
            <a:fillRect/>
          </a:stretch>
        </p:blipFill>
        <p:spPr>
          <a:xfrm>
            <a:off x="351845" y="3263667"/>
            <a:ext cx="676656" cy="737616"/>
          </a:xfrm>
          <a:prstGeom prst="rect">
            <a:avLst/>
          </a:prstGeom>
        </p:spPr>
      </p:pic>
      <p:pic>
        <p:nvPicPr>
          <p:cNvPr id="26" name="Picture 25"/>
          <p:cNvPicPr>
            <a:picLocks noChangeAspect="1"/>
          </p:cNvPicPr>
          <p:nvPr/>
        </p:nvPicPr>
        <p:blipFill>
          <a:blip r:embed="rId12">
            <a:clrChange>
              <a:clrFrom>
                <a:srgbClr val="FFFFFF"/>
              </a:clrFrom>
              <a:clrTo>
                <a:srgbClr val="FFFFFF">
                  <a:alpha val="0"/>
                </a:srgbClr>
              </a:clrTo>
            </a:clrChange>
          </a:blip>
          <a:stretch>
            <a:fillRect/>
          </a:stretch>
        </p:blipFill>
        <p:spPr>
          <a:xfrm>
            <a:off x="1362220" y="5071072"/>
            <a:ext cx="1066800" cy="323088"/>
          </a:xfrm>
          <a:prstGeom prst="rect">
            <a:avLst/>
          </a:prstGeom>
        </p:spPr>
      </p:pic>
      <p:pic>
        <p:nvPicPr>
          <p:cNvPr id="27" name="Picture 26"/>
          <p:cNvPicPr>
            <a:picLocks noChangeAspect="1"/>
          </p:cNvPicPr>
          <p:nvPr/>
        </p:nvPicPr>
        <p:blipFill>
          <a:blip r:embed="rId13">
            <a:clrChange>
              <a:clrFrom>
                <a:srgbClr val="FFFFFF"/>
              </a:clrFrom>
              <a:clrTo>
                <a:srgbClr val="FFFFFF">
                  <a:alpha val="0"/>
                </a:srgbClr>
              </a:clrTo>
            </a:clrChange>
          </a:blip>
          <a:stretch>
            <a:fillRect/>
          </a:stretch>
        </p:blipFill>
        <p:spPr>
          <a:xfrm>
            <a:off x="5359210" y="4139843"/>
            <a:ext cx="2529840" cy="908304"/>
          </a:xfrm>
          <a:prstGeom prst="rect">
            <a:avLst/>
          </a:prstGeom>
        </p:spPr>
      </p:pic>
      <p:pic>
        <p:nvPicPr>
          <p:cNvPr id="28" name="Picture 27"/>
          <p:cNvPicPr>
            <a:picLocks noChangeAspect="1"/>
          </p:cNvPicPr>
          <p:nvPr/>
        </p:nvPicPr>
        <p:blipFill>
          <a:blip r:embed="rId14">
            <a:clrChange>
              <a:clrFrom>
                <a:srgbClr val="FFFFFF"/>
              </a:clrFrom>
              <a:clrTo>
                <a:srgbClr val="FFFFFF">
                  <a:alpha val="0"/>
                </a:srgbClr>
              </a:clrTo>
            </a:clrChange>
          </a:blip>
          <a:stretch>
            <a:fillRect/>
          </a:stretch>
        </p:blipFill>
        <p:spPr>
          <a:xfrm>
            <a:off x="5657594" y="4161497"/>
            <a:ext cx="2090928" cy="707136"/>
          </a:xfrm>
          <a:prstGeom prst="rect">
            <a:avLst/>
          </a:prstGeom>
        </p:spPr>
      </p:pic>
      <p:pic>
        <p:nvPicPr>
          <p:cNvPr id="29" name="Picture 28"/>
          <p:cNvPicPr>
            <a:picLocks noChangeAspect="1"/>
          </p:cNvPicPr>
          <p:nvPr/>
        </p:nvPicPr>
        <p:blipFill>
          <a:blip r:embed="rId15">
            <a:clrChange>
              <a:clrFrom>
                <a:srgbClr val="FFFFFF"/>
              </a:clrFrom>
              <a:clrTo>
                <a:srgbClr val="FFFFFF">
                  <a:alpha val="0"/>
                </a:srgbClr>
              </a:clrTo>
            </a:clrChange>
          </a:blip>
          <a:stretch>
            <a:fillRect/>
          </a:stretch>
        </p:blipFill>
        <p:spPr>
          <a:xfrm>
            <a:off x="6115125" y="4213566"/>
            <a:ext cx="329184" cy="201168"/>
          </a:xfrm>
          <a:prstGeom prst="rect">
            <a:avLst/>
          </a:prstGeom>
        </p:spPr>
      </p:pic>
      <p:pic>
        <p:nvPicPr>
          <p:cNvPr id="30" name="Picture 29"/>
          <p:cNvPicPr>
            <a:picLocks noChangeAspect="1"/>
          </p:cNvPicPr>
          <p:nvPr/>
        </p:nvPicPr>
        <p:blipFill>
          <a:blip r:embed="rId16">
            <a:clrChange>
              <a:clrFrom>
                <a:srgbClr val="FFFFFF"/>
              </a:clrFrom>
              <a:clrTo>
                <a:srgbClr val="FFFFFF">
                  <a:alpha val="0"/>
                </a:srgbClr>
              </a:clrTo>
            </a:clrChange>
          </a:blip>
          <a:stretch>
            <a:fillRect/>
          </a:stretch>
        </p:blipFill>
        <p:spPr>
          <a:xfrm>
            <a:off x="6755743" y="4032209"/>
            <a:ext cx="1243584" cy="219456"/>
          </a:xfrm>
          <a:prstGeom prst="rect">
            <a:avLst/>
          </a:prstGeom>
        </p:spPr>
      </p:pic>
      <p:pic>
        <p:nvPicPr>
          <p:cNvPr id="31" name="Picture 30"/>
          <p:cNvPicPr>
            <a:picLocks noChangeAspect="1"/>
          </p:cNvPicPr>
          <p:nvPr/>
        </p:nvPicPr>
        <p:blipFill>
          <a:blip r:embed="rId17">
            <a:clrChange>
              <a:clrFrom>
                <a:srgbClr val="FFFFFF"/>
              </a:clrFrom>
              <a:clrTo>
                <a:srgbClr val="FFFFFF">
                  <a:alpha val="0"/>
                </a:srgbClr>
              </a:clrTo>
            </a:clrChange>
          </a:blip>
          <a:stretch>
            <a:fillRect/>
          </a:stretch>
        </p:blipFill>
        <p:spPr>
          <a:xfrm>
            <a:off x="4694669" y="4120602"/>
            <a:ext cx="615696" cy="731520"/>
          </a:xfrm>
          <a:prstGeom prst="rect">
            <a:avLst/>
          </a:prstGeom>
        </p:spPr>
      </p:pic>
      <p:pic>
        <p:nvPicPr>
          <p:cNvPr id="32" name="Picture 31"/>
          <p:cNvPicPr>
            <a:picLocks noChangeAspect="1"/>
          </p:cNvPicPr>
          <p:nvPr/>
        </p:nvPicPr>
        <p:blipFill>
          <a:blip r:embed="rId18">
            <a:clrChange>
              <a:clrFrom>
                <a:srgbClr val="FFFFFF"/>
              </a:clrFrom>
              <a:clrTo>
                <a:srgbClr val="FFFFFF">
                  <a:alpha val="0"/>
                </a:srgbClr>
              </a:clrTo>
            </a:clrChange>
          </a:blip>
          <a:stretch>
            <a:fillRect/>
          </a:stretch>
        </p:blipFill>
        <p:spPr>
          <a:xfrm>
            <a:off x="6764128" y="5087392"/>
            <a:ext cx="1054608" cy="304800"/>
          </a:xfrm>
          <a:prstGeom prst="rect">
            <a:avLst/>
          </a:prstGeom>
        </p:spPr>
      </p:pic>
      <p:pic>
        <p:nvPicPr>
          <p:cNvPr id="33" name="Picture 32"/>
          <p:cNvPicPr>
            <a:picLocks noChangeAspect="1"/>
          </p:cNvPicPr>
          <p:nvPr/>
        </p:nvPicPr>
        <p:blipFill>
          <a:blip r:embed="rId19">
            <a:clrChange>
              <a:clrFrom>
                <a:srgbClr val="FFFFFF"/>
              </a:clrFrom>
              <a:clrTo>
                <a:srgbClr val="FFFFFF">
                  <a:alpha val="0"/>
                </a:srgbClr>
              </a:clrTo>
            </a:clrChange>
          </a:blip>
          <a:stretch>
            <a:fillRect/>
          </a:stretch>
        </p:blipFill>
        <p:spPr>
          <a:xfrm>
            <a:off x="5071229" y="2430865"/>
            <a:ext cx="3694176" cy="3163824"/>
          </a:xfrm>
          <a:prstGeom prst="rect">
            <a:avLst/>
          </a:prstGeom>
        </p:spPr>
      </p:pic>
      <p:pic>
        <p:nvPicPr>
          <p:cNvPr id="34" name="Picture 33" descr="Two graphs showing the joint production possibilities frontier for Mexico and the United States with specialization and trade. Graph A shows the joint production possibilities frontier for Mexico with specialization and trade. The x axis is labeled with Food (F, in millions of tons). The y axis is labeled with Clothing (C, in millions of units). A negative linear line on the graph goes from 0 food and 900 clothing to 400 food and 0 clothing. A curly bracket shows that Mexican exports ranges from 500 to 900 clothing. Another curly bracket shows Mexican imports ranges from 0 to 400. A data point labeled M1 is plotted at 150 food and 450 clothing. A data point labeled M2 is plotted at 400 food and 500 clothing. Graph B shows the joint production possibilities frontier for the United States with specialization and trade. The x axis is labeled with Food (F, in millions of tons). The y axis is labeled with Clothing (C, in millions of units). A negative linear line on the graph goes from 0 food and 400 clothing to 800 food and 0 clothing. A curly bracket shows that the U.S. imports ranges from 0 to 400 clothing. Another curly bracket shows that the U.S. exports ranges from 400 to 800 food. A data point labeled US1 is plotted at 200 food and 300 clothing. Another data point labeled US2 is plotted at 400 food and 400 clothing."/>
          <p:cNvPicPr>
            <a:picLocks noChangeAspect="1"/>
          </p:cNvPicPr>
          <p:nvPr/>
        </p:nvPicPr>
        <p:blipFill>
          <a:blip r:embed="rId20">
            <a:clrChange>
              <a:clrFrom>
                <a:srgbClr val="FFFFFF"/>
              </a:clrFrom>
              <a:clrTo>
                <a:srgbClr val="FFFFFF">
                  <a:alpha val="0"/>
                </a:srgbClr>
              </a:clrTo>
            </a:clrChange>
          </a:blip>
          <a:stretch>
            <a:fillRect/>
          </a:stretch>
        </p:blipFill>
        <p:spPr>
          <a:xfrm>
            <a:off x="304800" y="2375113"/>
            <a:ext cx="8534400" cy="3304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1000"/>
                                        <p:tgtEl>
                                          <p:spTgt spid="28"/>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right)">
                                      <p:cBhvr>
                                        <p:cTn id="53" dur="500"/>
                                        <p:tgtEl>
                                          <p:spTgt spid="31"/>
                                        </p:tgtEl>
                                      </p:cBhvr>
                                    </p:animEffect>
                                  </p:childTnLst>
                                </p:cTn>
                              </p:par>
                            </p:childTnLst>
                          </p:cTn>
                        </p:par>
                        <p:par>
                          <p:cTn id="54" fill="hold">
                            <p:stCondLst>
                              <p:cond delay="1500"/>
                            </p:stCondLst>
                            <p:childTnLst>
                              <p:par>
                                <p:cTn id="55" presetID="22" presetClass="entr" presetSubtype="1"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I, Pencil</a:t>
            </a:r>
          </a:p>
        </p:txBody>
      </p:sp>
      <p:sp>
        <p:nvSpPr>
          <p:cNvPr id="67586"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Leonard E. Read (</a:t>
            </a:r>
            <a:r>
              <a:rPr lang="en-US" sz="3200" i="1">
                <a:latin typeface="Arial" pitchFamily="-107" charset="0"/>
                <a:cs typeface="Arial" pitchFamily="-107" charset="0"/>
              </a:rPr>
              <a:t>I, Pencil</a:t>
            </a:r>
            <a:r>
              <a:rPr lang="en-US" sz="3200">
                <a:latin typeface="Arial" pitchFamily="-107" charset="0"/>
                <a:cs typeface="Arial" pitchFamily="-107" charset="0"/>
              </a:rPr>
              <a:t>)</a:t>
            </a:r>
          </a:p>
          <a:p>
            <a:pPr lvl="1"/>
            <a:r>
              <a:rPr lang="en-US" sz="2400">
                <a:latin typeface="Arial" pitchFamily="-107" charset="0"/>
                <a:cs typeface="Arial" pitchFamily="-107" charset="0"/>
              </a:rPr>
              <a:t>Illustrates that trade is necessary even to produce a simple good: the pencil</a:t>
            </a:r>
            <a:endParaRPr lang="en-US" u="sng">
              <a:latin typeface="Arial" pitchFamily="-107" charset="0"/>
              <a:cs typeface="Arial" pitchFamily="-107" charset="0"/>
            </a:endParaRPr>
          </a:p>
        </p:txBody>
      </p:sp>
      <p:pic>
        <p:nvPicPr>
          <p:cNvPr id="67587" name="Picture 4" descr="Tip #658: Why We Trade in I, Pencil">
            <a:hlinkClick r:id="rId3"/>
          </p:cNvPr>
          <p:cNvPicPr>
            <a:picLocks noChangeAspect="1"/>
          </p:cNvPicPr>
          <p:nvPr/>
        </p:nvPicPr>
        <p:blipFill>
          <a:blip r:embed="rId4"/>
          <a:srcRect l="12140" t="10822" r="12962" b="16451"/>
          <a:stretch>
            <a:fillRect/>
          </a:stretch>
        </p:blipFill>
        <p:spPr bwMode="auto">
          <a:xfrm>
            <a:off x="3886200" y="4064000"/>
            <a:ext cx="1371600"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5 </a:t>
            </a:r>
            <a:endParaRPr lang="en-US" dirty="0">
              <a:latin typeface="Helvetica Neue" pitchFamily="-107" charset="0"/>
              <a:cs typeface="Arial" pitchFamily="-107" charset="0"/>
            </a:endParaRPr>
          </a:p>
        </p:txBody>
      </p:sp>
      <p:sp>
        <p:nvSpPr>
          <p:cNvPr id="69634"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Gains from trade come from:</a:t>
            </a:r>
          </a:p>
          <a:p>
            <a:pPr marL="971550" lvl="1" indent="-514350">
              <a:buFont typeface="+mj-lt"/>
              <a:buAutoNum type="alphaUcPeriod"/>
            </a:pPr>
            <a:r>
              <a:rPr lang="en-US" sz="2800" dirty="0">
                <a:latin typeface="Arial" pitchFamily="-107" charset="0"/>
                <a:cs typeface="Arial" pitchFamily="-107" charset="0"/>
              </a:rPr>
              <a:t>different exchange rates and currency manipulation across borders.</a:t>
            </a:r>
          </a:p>
          <a:p>
            <a:pPr marL="971550" lvl="1" indent="-514350">
              <a:buFont typeface="Calibri" pitchFamily="-107" charset="0"/>
              <a:buAutoNum type="alphaUcPeriod"/>
            </a:pPr>
            <a:r>
              <a:rPr lang="en-US" sz="2800" dirty="0">
                <a:latin typeface="Arial" pitchFamily="-107" charset="0"/>
                <a:cs typeface="Arial" pitchFamily="-107" charset="0"/>
              </a:rPr>
              <a:t>larger countries taking advantage of smaller countries that must import most goods.</a:t>
            </a:r>
          </a:p>
          <a:p>
            <a:pPr marL="971550" lvl="1" indent="-514350">
              <a:buFont typeface="Calibri" pitchFamily="-107" charset="0"/>
              <a:buAutoNum type="alphaUcPeriod"/>
            </a:pPr>
            <a:r>
              <a:rPr lang="en-US" sz="2800" dirty="0">
                <a:latin typeface="Arial" pitchFamily="-107" charset="0"/>
                <a:cs typeface="Arial" pitchFamily="-107" charset="0"/>
              </a:rPr>
              <a:t>countries producing goods in which they have a comparative advantage.</a:t>
            </a:r>
          </a:p>
          <a:p>
            <a:pPr marL="971550" lvl="1" indent="-514350">
              <a:buFont typeface="Calibri" pitchFamily="-107" charset="0"/>
              <a:buAutoNum type="alphaUcPeriod"/>
            </a:pPr>
            <a:r>
              <a:rPr lang="en-US" sz="2800" dirty="0">
                <a:latin typeface="Arial" pitchFamily="-107" charset="0"/>
                <a:cs typeface="Arial" pitchFamily="-107" charset="0"/>
              </a:rPr>
              <a:t>wealthy countries freely giving goods and services to developing countries.</a:t>
            </a:r>
          </a:p>
        </p:txBody>
      </p:sp>
      <p:sp>
        <p:nvSpPr>
          <p:cNvPr id="4" name="Rectangle 3" descr="Correct answer: C, countries producing goods in which they have a comparative advantage."/>
          <p:cNvSpPr>
            <a:spLocks noChangeArrowheads="1"/>
          </p:cNvSpPr>
          <p:nvPr/>
        </p:nvSpPr>
        <p:spPr bwMode="auto">
          <a:xfrm>
            <a:off x="792163" y="4175382"/>
            <a:ext cx="7437437" cy="987425"/>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90538" y="-17463"/>
            <a:ext cx="8229600" cy="768351"/>
          </a:xfrm>
        </p:spPr>
        <p:txBody>
          <a:bodyPr/>
          <a:lstStyle/>
          <a:p>
            <a:r>
              <a:rPr lang="en-US" sz="3600" dirty="0">
                <a:solidFill>
                  <a:srgbClr val="1392C8"/>
                </a:solidFill>
                <a:latin typeface="Arial" pitchFamily="-107" charset="0"/>
                <a:cs typeface="Arial" pitchFamily="-107" charset="0"/>
              </a:rPr>
              <a:t>Class Activity: </a:t>
            </a:r>
            <a:r>
              <a:rPr lang="en-US" sz="3600" dirty="0" smtClean="0">
                <a:solidFill>
                  <a:srgbClr val="1392C8"/>
                </a:solidFill>
                <a:latin typeface="Arial" pitchFamily="-107" charset="0"/>
                <a:cs typeface="Arial" pitchFamily="-107" charset="0"/>
              </a:rPr>
              <a:t>Think–Pair–Share</a:t>
            </a:r>
            <a:r>
              <a:rPr lang="en-US" altLang="x-none" sz="3600" dirty="0">
                <a:solidFill>
                  <a:srgbClr val="1392C8"/>
                </a:solidFill>
                <a:latin typeface="Arial" charset="0"/>
                <a:ea typeface="MS PGothic" charset="-128"/>
                <a:cs typeface="Arial" charset="0"/>
              </a:rPr>
              <a:t>—</a:t>
            </a:r>
            <a:r>
              <a:rPr lang="en-US" sz="3600" dirty="0" smtClean="0">
                <a:solidFill>
                  <a:srgbClr val="1392C8"/>
                </a:solidFill>
                <a:latin typeface="Arial" pitchFamily="-107" charset="0"/>
                <a:cs typeface="Arial" pitchFamily="-107" charset="0"/>
              </a:rPr>
              <a:t>1 </a:t>
            </a:r>
            <a:endParaRPr lang="en-US" sz="3600" dirty="0">
              <a:solidFill>
                <a:srgbClr val="1392C8"/>
              </a:solidFill>
              <a:latin typeface="Arial" pitchFamily="-107" charset="0"/>
              <a:cs typeface="Arial" pitchFamily="-107" charset="0"/>
            </a:endParaRPr>
          </a:p>
        </p:txBody>
      </p:sp>
      <p:sp>
        <p:nvSpPr>
          <p:cNvPr id="71682" name="Content Placeholder 2"/>
          <p:cNvSpPr txBox="1">
            <a:spLocks/>
          </p:cNvSpPr>
          <p:nvPr/>
        </p:nvSpPr>
        <p:spPr bwMode="auto">
          <a:xfrm>
            <a:off x="346075" y="3989388"/>
            <a:ext cx="8589963" cy="2397125"/>
          </a:xfrm>
          <a:prstGeom prst="rect">
            <a:avLst/>
          </a:prstGeom>
          <a:noFill/>
          <a:ln w="9525">
            <a:noFill/>
            <a:miter lim="800000"/>
            <a:headEnd/>
            <a:tailEnd/>
          </a:ln>
        </p:spPr>
        <p:txBody>
          <a:bodyPr>
            <a:prstTxWarp prst="textNoShape">
              <a:avLst/>
            </a:prstTxWarp>
          </a:bodyPr>
          <a:lstStyle/>
          <a:p>
            <a:pPr marL="514350" indent="-514350">
              <a:spcBef>
                <a:spcPct val="20000"/>
              </a:spcBef>
              <a:buFont typeface="Calibri" pitchFamily="-107" charset="0"/>
              <a:buAutoNum type="arabicPeriod"/>
            </a:pPr>
            <a:r>
              <a:rPr lang="en-US" sz="2800">
                <a:latin typeface="Arial" pitchFamily="-107" charset="0"/>
              </a:rPr>
              <a:t>Calculate the opportunity costs of food and cars for each country.</a:t>
            </a:r>
          </a:p>
          <a:p>
            <a:pPr marL="514350" indent="-514350">
              <a:spcBef>
                <a:spcPct val="20000"/>
              </a:spcBef>
              <a:buFont typeface="Calibri" pitchFamily="-107" charset="0"/>
              <a:buAutoNum type="arabicPeriod"/>
            </a:pPr>
            <a:r>
              <a:rPr lang="en-US" sz="2800">
                <a:latin typeface="Arial" pitchFamily="-107" charset="0"/>
              </a:rPr>
              <a:t>Which country should specialize in food? In cars?</a:t>
            </a:r>
          </a:p>
          <a:p>
            <a:pPr marL="514350" indent="-514350">
              <a:spcBef>
                <a:spcPct val="20000"/>
              </a:spcBef>
              <a:buFont typeface="Calibri" pitchFamily="-107" charset="0"/>
              <a:buAutoNum type="arabicPeriod"/>
            </a:pPr>
            <a:r>
              <a:rPr lang="en-US" sz="2800">
                <a:latin typeface="Arial" pitchFamily="-107" charset="0"/>
              </a:rPr>
              <a:t>If Canada and the United States trade, how much food will a car trade for (there are multiple answers).</a:t>
            </a:r>
          </a:p>
        </p:txBody>
      </p:sp>
      <p:graphicFrame>
        <p:nvGraphicFramePr>
          <p:cNvPr id="6" name="Table 5"/>
          <p:cNvGraphicFramePr>
            <a:graphicFrameLocks noGrp="1"/>
          </p:cNvGraphicFramePr>
          <p:nvPr/>
        </p:nvGraphicFramePr>
        <p:xfrm>
          <a:off x="111125" y="884238"/>
          <a:ext cx="8977313" cy="2793048"/>
        </p:xfrm>
        <a:graphic>
          <a:graphicData uri="http://schemas.openxmlformats.org/drawingml/2006/table">
            <a:tbl>
              <a:tblPr/>
              <a:tblGrid>
                <a:gridCol w="1795463"/>
                <a:gridCol w="1795462"/>
                <a:gridCol w="1795463"/>
                <a:gridCol w="1795462"/>
                <a:gridCol w="1795463"/>
              </a:tblGrid>
              <a:tr h="371475">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latin typeface="Arial" pitchFamily="-107" charset="0"/>
                          <a:ea typeface="Arial" pitchFamily="-107" charset="0"/>
                          <a:cs typeface="Arial" pitchFamily="-107" charset="0"/>
                        </a:rPr>
                        <a:t>Output and Opportunity Cost for Canada and the United States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Chosen Output Level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Opportunity Cost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Food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Food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50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Canada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United States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500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dirty="0" smtClean="0">
                <a:latin typeface="Arial" pitchFamily="-107" charset="0"/>
                <a:cs typeface="Arial" pitchFamily="-107" charset="0"/>
              </a:rPr>
              <a:t>Previously </a:t>
            </a:r>
            <a:endParaRPr lang="en-US" dirty="0">
              <a:latin typeface="Arial" pitchFamily="-107" charset="0"/>
              <a:cs typeface="Arial" pitchFamily="-107" charset="0"/>
            </a:endParaRPr>
          </a:p>
        </p:txBody>
      </p:sp>
      <p:sp>
        <p:nvSpPr>
          <p:cNvPr id="13315"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The healthcare debate is about efficiency and cost containment.</a:t>
            </a:r>
          </a:p>
          <a:p>
            <a:r>
              <a:rPr lang="en-US" sz="2800">
                <a:latin typeface="Arial" pitchFamily="-107" charset="0"/>
                <a:cs typeface="Arial" pitchFamily="-107" charset="0"/>
              </a:rPr>
              <a:t>Insurance changes the incentives that consumers and producers face when making healthcare decisions.</a:t>
            </a:r>
          </a:p>
          <a:p>
            <a:r>
              <a:rPr lang="en-US" sz="2800">
                <a:latin typeface="Arial" pitchFamily="-107" charset="0"/>
                <a:cs typeface="Arial" pitchFamily="-107" charset="0"/>
              </a:rPr>
              <a:t>Asymmetric information affects incentives in healthcare delivery.</a:t>
            </a:r>
          </a:p>
          <a:p>
            <a:r>
              <a:rPr lang="en-US" sz="2800">
                <a:latin typeface="Arial" pitchFamily="-107" charset="0"/>
                <a:cs typeface="Arial" pitchFamily="-107" charset="0"/>
              </a:rPr>
              <a:t>Inelastic demand, third-party payments, licensing requirements, and the market power of providers explain the high costs of health care.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90538" y="-17463"/>
            <a:ext cx="8229600" cy="768351"/>
          </a:xfrm>
        </p:spPr>
        <p:txBody>
          <a:bodyPr/>
          <a:lstStyle/>
          <a:p>
            <a:r>
              <a:rPr lang="en-US" sz="3600" dirty="0">
                <a:solidFill>
                  <a:srgbClr val="1392C8"/>
                </a:solidFill>
                <a:latin typeface="Arial" pitchFamily="-107" charset="0"/>
                <a:cs typeface="Arial" pitchFamily="-107" charset="0"/>
              </a:rPr>
              <a:t>Class Activity: </a:t>
            </a:r>
            <a:r>
              <a:rPr lang="en-US" sz="3600" dirty="0" smtClean="0">
                <a:solidFill>
                  <a:srgbClr val="1392C8"/>
                </a:solidFill>
                <a:latin typeface="Arial" pitchFamily="-107" charset="0"/>
                <a:cs typeface="Arial" pitchFamily="-107" charset="0"/>
              </a:rPr>
              <a:t>Think–Pair–Share</a:t>
            </a:r>
            <a:r>
              <a:rPr lang="en-US" altLang="x-none" sz="3600" dirty="0" smtClean="0">
                <a:solidFill>
                  <a:srgbClr val="1392C8"/>
                </a:solidFill>
                <a:latin typeface="Arial" charset="0"/>
                <a:ea typeface="MS PGothic" charset="-128"/>
                <a:cs typeface="Arial" charset="0"/>
              </a:rPr>
              <a:t>—</a:t>
            </a:r>
            <a:r>
              <a:rPr lang="en-US" altLang="x-none" sz="3600" dirty="0">
                <a:solidFill>
                  <a:srgbClr val="1392C8"/>
                </a:solidFill>
                <a:latin typeface="Arial" pitchFamily="-107" charset="0"/>
                <a:cs typeface="Arial" pitchFamily="-107" charset="0"/>
              </a:rPr>
              <a:t>2</a:t>
            </a:r>
            <a:endParaRPr lang="en-US" sz="3600" dirty="0">
              <a:latin typeface="Arial" pitchFamily="-107" charset="0"/>
              <a:cs typeface="Arial" pitchFamily="-107" charset="0"/>
            </a:endParaRPr>
          </a:p>
        </p:txBody>
      </p:sp>
      <p:sp>
        <p:nvSpPr>
          <p:cNvPr id="73730" name="Content Placeholder 2"/>
          <p:cNvSpPr txBox="1">
            <a:spLocks/>
          </p:cNvSpPr>
          <p:nvPr/>
        </p:nvSpPr>
        <p:spPr bwMode="auto">
          <a:xfrm>
            <a:off x="346075" y="3989388"/>
            <a:ext cx="8589963" cy="2397125"/>
          </a:xfrm>
          <a:prstGeom prst="rect">
            <a:avLst/>
          </a:prstGeom>
          <a:noFill/>
          <a:ln w="9525">
            <a:noFill/>
            <a:miter lim="800000"/>
            <a:headEnd/>
            <a:tailEnd/>
          </a:ln>
        </p:spPr>
        <p:txBody>
          <a:bodyPr>
            <a:prstTxWarp prst="textNoShape">
              <a:avLst/>
            </a:prstTxWarp>
          </a:bodyPr>
          <a:lstStyle/>
          <a:p>
            <a:pPr marL="514350" indent="-514350">
              <a:spcBef>
                <a:spcPct val="20000"/>
              </a:spcBef>
              <a:buFont typeface="Calibri" pitchFamily="-107" charset="0"/>
              <a:buAutoNum type="arabicPeriod"/>
            </a:pPr>
            <a:r>
              <a:rPr lang="en-US" sz="2800">
                <a:latin typeface="Arial" pitchFamily="-107" charset="0"/>
              </a:rPr>
              <a:t>Calculate the opportunity costs of food and cars for each country.</a:t>
            </a:r>
          </a:p>
          <a:p>
            <a:pPr marL="514350" indent="-514350">
              <a:spcBef>
                <a:spcPct val="20000"/>
              </a:spcBef>
              <a:buFont typeface="Calibri" pitchFamily="-107" charset="0"/>
              <a:buAutoNum type="arabicPeriod"/>
            </a:pPr>
            <a:r>
              <a:rPr lang="en-US" sz="2800">
                <a:latin typeface="Arial" pitchFamily="-107" charset="0"/>
              </a:rPr>
              <a:t>Which country should specialize in food? In cars?</a:t>
            </a:r>
          </a:p>
          <a:p>
            <a:pPr marL="514350" indent="-514350">
              <a:spcBef>
                <a:spcPct val="20000"/>
              </a:spcBef>
              <a:buFont typeface="Calibri" pitchFamily="-107" charset="0"/>
              <a:buAutoNum type="arabicPeriod"/>
            </a:pPr>
            <a:r>
              <a:rPr lang="en-US" sz="2800">
                <a:latin typeface="Arial" pitchFamily="-107" charset="0"/>
              </a:rPr>
              <a:t>If Canada and the U.S. trade, how much food will a car trade for (there are multiple answers).</a:t>
            </a:r>
          </a:p>
        </p:txBody>
      </p:sp>
      <p:graphicFrame>
        <p:nvGraphicFramePr>
          <p:cNvPr id="6" name="Table 5"/>
          <p:cNvGraphicFramePr>
            <a:graphicFrameLocks noGrp="1"/>
          </p:cNvGraphicFramePr>
          <p:nvPr/>
        </p:nvGraphicFramePr>
        <p:xfrm>
          <a:off x="111125" y="884238"/>
          <a:ext cx="8977313" cy="2793048"/>
        </p:xfrm>
        <a:graphic>
          <a:graphicData uri="http://schemas.openxmlformats.org/drawingml/2006/table">
            <a:tbl>
              <a:tblPr/>
              <a:tblGrid>
                <a:gridCol w="1795463"/>
                <a:gridCol w="1795462"/>
                <a:gridCol w="1795463"/>
                <a:gridCol w="1795462"/>
                <a:gridCol w="1795463"/>
              </a:tblGrid>
              <a:tr h="371475">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FFFFFF"/>
                          </a:solidFill>
                          <a:effectLst/>
                          <a:latin typeface="Arial" pitchFamily="-107" charset="0"/>
                          <a:ea typeface="Arial" pitchFamily="-107" charset="0"/>
                          <a:cs typeface="Arial" pitchFamily="-107" charset="0"/>
                        </a:rPr>
                        <a:t>Output and Opportunity Cost for Canada and the United States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Chosen Output Level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Opportunity Cost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Food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Food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508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Canada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United States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500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rPr>
                        <a:t>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rgbClr val="000000"/>
                        </a:solidFill>
                        <a:effectLst/>
                        <a:latin typeface="Arial" pitchFamily="-107" charset="0"/>
                        <a:ea typeface="Arial" pitchFamily="-107" charset="0"/>
                        <a:cs typeface="Arial" pitchFamily="-107"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 name="TextBox 2"/>
          <p:cNvSpPr txBox="1">
            <a:spLocks noChangeArrowheads="1"/>
          </p:cNvSpPr>
          <p:nvPr/>
        </p:nvSpPr>
        <p:spPr bwMode="auto">
          <a:xfrm>
            <a:off x="7661275" y="2378075"/>
            <a:ext cx="1191352" cy="461665"/>
          </a:xfrm>
          <a:prstGeom prst="rect">
            <a:avLst/>
          </a:prstGeom>
          <a:noFill/>
          <a:ln w="9525">
            <a:noFill/>
            <a:miter lim="800000"/>
            <a:headEnd/>
            <a:tailEnd/>
          </a:ln>
        </p:spPr>
        <p:txBody>
          <a:bodyPr wrap="none">
            <a:prstTxWarp prst="textNoShape">
              <a:avLst/>
            </a:prstTxWarp>
            <a:spAutoFit/>
          </a:bodyPr>
          <a:lstStyle/>
          <a:p>
            <a:pPr eaLnBrk="1" hangingPunct="1"/>
            <a:r>
              <a:rPr lang="en-US" b="1" dirty="0">
                <a:solidFill>
                  <a:srgbClr val="C00000"/>
                </a:solidFill>
                <a:latin typeface="Arial" charset="0"/>
                <a:ea typeface="Arial" charset="0"/>
                <a:cs typeface="Arial" charset="0"/>
              </a:rPr>
              <a:t>5 Food</a:t>
            </a:r>
          </a:p>
        </p:txBody>
      </p:sp>
      <p:sp>
        <p:nvSpPr>
          <p:cNvPr id="42021" name="TextBox 6"/>
          <p:cNvSpPr txBox="1">
            <a:spLocks noChangeArrowheads="1"/>
          </p:cNvSpPr>
          <p:nvPr/>
        </p:nvSpPr>
        <p:spPr bwMode="auto">
          <a:xfrm>
            <a:off x="5916613" y="2378075"/>
            <a:ext cx="1212191" cy="461665"/>
          </a:xfrm>
          <a:prstGeom prst="rect">
            <a:avLst/>
          </a:prstGeom>
          <a:noFill/>
          <a:ln w="9525">
            <a:noFill/>
            <a:miter lim="800000"/>
            <a:headEnd/>
            <a:tailEnd/>
          </a:ln>
        </p:spPr>
        <p:txBody>
          <a:bodyPr wrap="none">
            <a:prstTxWarp prst="textNoShape">
              <a:avLst/>
            </a:prstTxWarp>
            <a:spAutoFit/>
          </a:bodyPr>
          <a:lstStyle/>
          <a:p>
            <a:pPr eaLnBrk="1" hangingPunct="1"/>
            <a:r>
              <a:rPr lang="en-US" b="1" dirty="0">
                <a:solidFill>
                  <a:srgbClr val="C00000"/>
                </a:solidFill>
                <a:latin typeface="Arial" charset="0"/>
                <a:ea typeface="Arial" charset="0"/>
                <a:cs typeface="Arial" charset="0"/>
              </a:rPr>
              <a:t>1/5 Car</a:t>
            </a:r>
          </a:p>
        </p:txBody>
      </p:sp>
      <p:sp>
        <p:nvSpPr>
          <p:cNvPr id="8" name="TextBox 7"/>
          <p:cNvSpPr txBox="1">
            <a:spLocks noChangeArrowheads="1"/>
          </p:cNvSpPr>
          <p:nvPr/>
        </p:nvSpPr>
        <p:spPr bwMode="auto">
          <a:xfrm>
            <a:off x="5721350" y="3152775"/>
            <a:ext cx="1468672" cy="461665"/>
          </a:xfrm>
          <a:prstGeom prst="rect">
            <a:avLst/>
          </a:prstGeom>
          <a:noFill/>
          <a:ln w="9525">
            <a:noFill/>
            <a:miter lim="800000"/>
            <a:headEnd/>
            <a:tailEnd/>
          </a:ln>
        </p:spPr>
        <p:txBody>
          <a:bodyPr wrap="none">
            <a:prstTxWarp prst="textNoShape">
              <a:avLst/>
            </a:prstTxWarp>
            <a:spAutoFit/>
          </a:bodyPr>
          <a:lstStyle/>
          <a:p>
            <a:pPr eaLnBrk="1" hangingPunct="1"/>
            <a:r>
              <a:rPr lang="en-US" b="1" dirty="0">
                <a:solidFill>
                  <a:srgbClr val="C00000"/>
                </a:solidFill>
                <a:latin typeface="Arial" charset="0"/>
                <a:ea typeface="Arial" charset="0"/>
                <a:cs typeface="Arial" charset="0"/>
              </a:rPr>
              <a:t>1/10 Car </a:t>
            </a:r>
          </a:p>
        </p:txBody>
      </p:sp>
      <p:sp>
        <p:nvSpPr>
          <p:cNvPr id="9" name="TextBox 8"/>
          <p:cNvSpPr txBox="1">
            <a:spLocks noChangeArrowheads="1"/>
          </p:cNvSpPr>
          <p:nvPr/>
        </p:nvSpPr>
        <p:spPr bwMode="auto">
          <a:xfrm>
            <a:off x="7646988" y="3154363"/>
            <a:ext cx="1362874" cy="461665"/>
          </a:xfrm>
          <a:prstGeom prst="rect">
            <a:avLst/>
          </a:prstGeom>
          <a:noFill/>
          <a:ln w="9525">
            <a:noFill/>
            <a:miter lim="800000"/>
            <a:headEnd/>
            <a:tailEnd/>
          </a:ln>
        </p:spPr>
        <p:txBody>
          <a:bodyPr wrap="none">
            <a:prstTxWarp prst="textNoShape">
              <a:avLst/>
            </a:prstTxWarp>
            <a:spAutoFit/>
          </a:bodyPr>
          <a:lstStyle/>
          <a:p>
            <a:pPr eaLnBrk="1" hangingPunct="1"/>
            <a:r>
              <a:rPr lang="en-US" b="1" dirty="0">
                <a:solidFill>
                  <a:srgbClr val="C00000"/>
                </a:solidFill>
                <a:latin typeface="Arial" charset="0"/>
                <a:ea typeface="Arial" charset="0"/>
                <a:cs typeface="Arial" charset="0"/>
              </a:rPr>
              <a:t>10 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021"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sz="4200" dirty="0">
                <a:latin typeface="Arial" pitchFamily="-107" charset="0"/>
                <a:cs typeface="Arial" pitchFamily="-107" charset="0"/>
              </a:rPr>
              <a:t>Other Advantages of </a:t>
            </a:r>
            <a:r>
              <a:rPr lang="en-US" sz="4200" dirty="0" smtClean="0">
                <a:latin typeface="Arial" pitchFamily="-107" charset="0"/>
                <a:cs typeface="Arial" pitchFamily="-107" charset="0"/>
              </a:rPr>
              <a:t>Trade</a:t>
            </a:r>
            <a:r>
              <a:rPr lang="en-US" altLang="x-none" sz="4000" dirty="0">
                <a:latin typeface="Arial" charset="0"/>
                <a:ea typeface="MS PGothic" charset="-128"/>
                <a:cs typeface="Arial" charset="0"/>
              </a:rPr>
              <a:t>—</a:t>
            </a:r>
            <a:r>
              <a:rPr lang="en-US" sz="4200" dirty="0" smtClean="0">
                <a:latin typeface="Arial" pitchFamily="-107" charset="0"/>
                <a:cs typeface="Arial" pitchFamily="-107" charset="0"/>
              </a:rPr>
              <a:t>1 </a:t>
            </a:r>
            <a:endParaRPr lang="en-US" sz="4200" dirty="0">
              <a:latin typeface="Arial" pitchFamily="-107" charset="0"/>
              <a:cs typeface="Arial" pitchFamily="-107" charset="0"/>
            </a:endParaRPr>
          </a:p>
        </p:txBody>
      </p:sp>
      <p:sp>
        <p:nvSpPr>
          <p:cNvPr id="27651" name="Content Placeholder 2"/>
          <p:cNvSpPr>
            <a:spLocks noGrp="1"/>
          </p:cNvSpPr>
          <p:nvPr>
            <p:ph idx="1"/>
          </p:nvPr>
        </p:nvSpPr>
        <p:spPr>
          <a:xfrm>
            <a:off x="457200" y="1712913"/>
            <a:ext cx="8323263" cy="4895850"/>
          </a:xfrm>
        </p:spPr>
        <p:txBody>
          <a:bodyPr/>
          <a:lstStyle/>
          <a:p>
            <a:r>
              <a:rPr lang="en-US" sz="2800">
                <a:latin typeface="Arial" pitchFamily="-107" charset="0"/>
                <a:cs typeface="Arial" pitchFamily="-107" charset="0"/>
              </a:rPr>
              <a:t>Economies of scale</a:t>
            </a:r>
          </a:p>
          <a:p>
            <a:pPr lvl="1"/>
            <a:r>
              <a:rPr lang="en-US" sz="2800">
                <a:latin typeface="Arial" pitchFamily="-107" charset="0"/>
                <a:cs typeface="Arial" pitchFamily="-107" charset="0"/>
              </a:rPr>
              <a:t>Specialization can lead to lower production costs.</a:t>
            </a:r>
          </a:p>
          <a:p>
            <a:pPr lvl="1"/>
            <a:r>
              <a:rPr lang="en-US" sz="2800">
                <a:latin typeface="Arial" pitchFamily="-107" charset="0"/>
                <a:cs typeface="Arial" pitchFamily="-107" charset="0"/>
              </a:rPr>
              <a:t>Smaller countries get access to goods that require large-scale production.</a:t>
            </a:r>
          </a:p>
          <a:p>
            <a:r>
              <a:rPr lang="en-US" sz="2800">
                <a:latin typeface="Arial" pitchFamily="-107" charset="0"/>
                <a:cs typeface="Arial" pitchFamily="-107" charset="0"/>
              </a:rPr>
              <a:t>Increased competition</a:t>
            </a:r>
          </a:p>
          <a:p>
            <a:pPr lvl="1"/>
            <a:r>
              <a:rPr lang="en-US" sz="2800">
                <a:latin typeface="Arial" pitchFamily="-107" charset="0"/>
                <a:cs typeface="Arial" pitchFamily="-107" charset="0"/>
              </a:rPr>
              <a:t>Forces domestic firms to be more innovative and efficient.</a:t>
            </a:r>
          </a:p>
          <a:p>
            <a:pPr lvl="1"/>
            <a:r>
              <a:rPr lang="en-US" sz="2800">
                <a:latin typeface="Arial" pitchFamily="-107" charset="0"/>
                <a:cs typeface="Arial" pitchFamily="-107" charset="0"/>
              </a:rPr>
              <a:t>Consumers have more choice.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sz="4200" dirty="0">
                <a:latin typeface="Arial" pitchFamily="-107" charset="0"/>
                <a:cs typeface="Arial" pitchFamily="-107" charset="0"/>
              </a:rPr>
              <a:t>Other Advantages of </a:t>
            </a:r>
            <a:r>
              <a:rPr lang="en-US" sz="4200" dirty="0" smtClean="0">
                <a:latin typeface="Arial" pitchFamily="-107" charset="0"/>
                <a:cs typeface="Arial" pitchFamily="-107" charset="0"/>
              </a:rPr>
              <a:t>Trade</a:t>
            </a:r>
            <a:r>
              <a:rPr lang="en-US" altLang="x-none" sz="4000" dirty="0">
                <a:latin typeface="Arial" charset="0"/>
                <a:ea typeface="MS PGothic" charset="-128"/>
                <a:cs typeface="Arial" charset="0"/>
              </a:rPr>
              <a:t>—</a:t>
            </a:r>
            <a:r>
              <a:rPr lang="en-US" sz="4200" dirty="0" smtClean="0">
                <a:latin typeface="Arial" pitchFamily="-107" charset="0"/>
                <a:cs typeface="Arial" pitchFamily="-107" charset="0"/>
              </a:rPr>
              <a:t>2 </a:t>
            </a:r>
            <a:endParaRPr lang="en-US" sz="4200" dirty="0">
              <a:latin typeface="Arial" pitchFamily="-107" charset="0"/>
              <a:cs typeface="Arial" pitchFamily="-107" charset="0"/>
            </a:endParaRPr>
          </a:p>
        </p:txBody>
      </p:sp>
      <p:sp>
        <p:nvSpPr>
          <p:cNvPr id="27651" name="Content Placeholder 2"/>
          <p:cNvSpPr>
            <a:spLocks noGrp="1"/>
          </p:cNvSpPr>
          <p:nvPr>
            <p:ph idx="1"/>
          </p:nvPr>
        </p:nvSpPr>
        <p:spPr>
          <a:xfrm>
            <a:off x="457200" y="1712913"/>
            <a:ext cx="8323263" cy="4895850"/>
          </a:xfrm>
        </p:spPr>
        <p:txBody>
          <a:bodyPr/>
          <a:lstStyle/>
          <a:p>
            <a:r>
              <a:rPr lang="en-US" sz="2800">
                <a:latin typeface="Arial" pitchFamily="-107" charset="0"/>
                <a:cs typeface="Arial" pitchFamily="-107" charset="0"/>
              </a:rPr>
              <a:t>Trade Agreements</a:t>
            </a:r>
          </a:p>
          <a:p>
            <a:r>
              <a:rPr lang="en-US" sz="2800">
                <a:latin typeface="Arial" pitchFamily="-107" charset="0"/>
                <a:cs typeface="Arial" pitchFamily="-107" charset="0"/>
              </a:rPr>
              <a:t>NAFTA: North American Free Trade Agreement</a:t>
            </a:r>
          </a:p>
          <a:p>
            <a:pPr lvl="1"/>
            <a:r>
              <a:rPr lang="en-US" sz="2800">
                <a:latin typeface="Arial" pitchFamily="-107" charset="0"/>
                <a:cs typeface="Arial" pitchFamily="-107" charset="0"/>
              </a:rPr>
              <a:t>Signed in 1992</a:t>
            </a:r>
          </a:p>
          <a:p>
            <a:pPr lvl="1"/>
            <a:r>
              <a:rPr lang="en-US" sz="2800">
                <a:latin typeface="Arial" pitchFamily="-107" charset="0"/>
                <a:cs typeface="Arial" pitchFamily="-107" charset="0"/>
              </a:rPr>
              <a:t>Eliminated nearly all trade restrictions between Canada, the United States, and Mexico</a:t>
            </a:r>
          </a:p>
          <a:p>
            <a:r>
              <a:rPr lang="en-US" sz="2800">
                <a:latin typeface="Arial" pitchFamily="-107" charset="0"/>
                <a:cs typeface="Arial" pitchFamily="-107" charset="0"/>
              </a:rPr>
              <a:t>WTO: World Trade Organization</a:t>
            </a:r>
          </a:p>
          <a:p>
            <a:pPr lvl="1"/>
            <a:r>
              <a:rPr lang="en-US" sz="2800">
                <a:latin typeface="Arial" pitchFamily="-107" charset="0"/>
                <a:cs typeface="Arial" pitchFamily="-107" charset="0"/>
              </a:rPr>
              <a:t>Facilitates trade agreements among nations</a:t>
            </a:r>
          </a:p>
          <a:p>
            <a:pPr lvl="1"/>
            <a:r>
              <a:rPr lang="en-US" sz="2800">
                <a:latin typeface="Arial" pitchFamily="-107" charset="0"/>
                <a:cs typeface="Arial" pitchFamily="-107" charset="0"/>
              </a:rPr>
              <a:t>Resolves disputes</a:t>
            </a:r>
          </a:p>
          <a:p>
            <a:pPr lvl="1"/>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Trade and Institutions</a:t>
            </a:r>
          </a:p>
        </p:txBody>
      </p:sp>
      <p:sp>
        <p:nvSpPr>
          <p:cNvPr id="29699" name="Content Placeholder 2"/>
          <p:cNvSpPr>
            <a:spLocks noGrp="1"/>
          </p:cNvSpPr>
          <p:nvPr>
            <p:ph idx="4294967295"/>
          </p:nvPr>
        </p:nvSpPr>
        <p:spPr>
          <a:xfrm>
            <a:off x="412750" y="1519238"/>
            <a:ext cx="8318500" cy="5043487"/>
          </a:xfrm>
        </p:spPr>
        <p:txBody>
          <a:bodyPr/>
          <a:lstStyle/>
          <a:p>
            <a:r>
              <a:rPr lang="en-US" sz="2800">
                <a:latin typeface="Arial" pitchFamily="-107" charset="0"/>
                <a:cs typeface="Arial" pitchFamily="-107" charset="0"/>
              </a:rPr>
              <a:t>Institutions and laws also affect trade.</a:t>
            </a:r>
          </a:p>
          <a:p>
            <a:pPr lvl="1"/>
            <a:r>
              <a:rPr lang="en-US" sz="2800">
                <a:latin typeface="Arial" pitchFamily="-107" charset="0"/>
                <a:cs typeface="Arial" pitchFamily="-107" charset="0"/>
              </a:rPr>
              <a:t>This is another positive aspect of trade; it gives an incentive to create good institutions within a country.</a:t>
            </a:r>
          </a:p>
          <a:p>
            <a:r>
              <a:rPr lang="en-US" sz="2800">
                <a:latin typeface="Arial" pitchFamily="-107" charset="0"/>
                <a:cs typeface="Arial" pitchFamily="-107" charset="0"/>
              </a:rPr>
              <a:t>Stable institutions and laws</a:t>
            </a:r>
          </a:p>
          <a:p>
            <a:pPr lvl="1"/>
            <a:r>
              <a:rPr lang="en-US" sz="2800">
                <a:latin typeface="Arial" pitchFamily="-107" charset="0"/>
                <a:cs typeface="Arial" pitchFamily="-107" charset="0"/>
              </a:rPr>
              <a:t>Products must meet standards of other countries.</a:t>
            </a:r>
          </a:p>
          <a:p>
            <a:pPr lvl="1"/>
            <a:r>
              <a:rPr lang="en-US" sz="2800">
                <a:latin typeface="Arial" pitchFamily="-107" charset="0"/>
                <a:cs typeface="Arial" pitchFamily="-107" charset="0"/>
              </a:rPr>
              <a:t>Nations with stable currency and less corruption are more desirable trading partners.</a:t>
            </a:r>
          </a:p>
          <a:p>
            <a:pPr lvl="1"/>
            <a:r>
              <a:rPr lang="en-US" sz="2800">
                <a:latin typeface="Arial" pitchFamily="-107" charset="0"/>
                <a:cs typeface="Arial" pitchFamily="-107" charset="0"/>
              </a:rPr>
              <a:t>Firms also want to trade where law is followed.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Reality of Trade</a:t>
            </a:r>
          </a:p>
        </p:txBody>
      </p:sp>
      <p:sp>
        <p:nvSpPr>
          <p:cNvPr id="30723" name="Content Placeholder 2"/>
          <p:cNvSpPr>
            <a:spLocks noGrp="1"/>
          </p:cNvSpPr>
          <p:nvPr>
            <p:ph idx="4294967295"/>
          </p:nvPr>
        </p:nvSpPr>
        <p:spPr>
          <a:xfrm>
            <a:off x="412750" y="1519238"/>
            <a:ext cx="8318500" cy="5043487"/>
          </a:xfrm>
        </p:spPr>
        <p:txBody>
          <a:bodyPr/>
          <a:lstStyle/>
          <a:p>
            <a:r>
              <a:rPr lang="en-US" sz="2800">
                <a:latin typeface="Arial" pitchFamily="-107" charset="0"/>
                <a:cs typeface="Arial" pitchFamily="-107" charset="0"/>
              </a:rPr>
              <a:t>Benefits may be larger than expected.</a:t>
            </a:r>
          </a:p>
          <a:p>
            <a:pPr lvl="1"/>
            <a:r>
              <a:rPr lang="en-US" sz="2800">
                <a:latin typeface="Arial" pitchFamily="-107" charset="0"/>
                <a:cs typeface="Arial" pitchFamily="-107" charset="0"/>
              </a:rPr>
              <a:t>Economies of scale may create nonlinear PPFs, lowering costs with increased production.</a:t>
            </a:r>
          </a:p>
          <a:p>
            <a:r>
              <a:rPr lang="en-US" sz="2800">
                <a:latin typeface="Arial" pitchFamily="-107" charset="0"/>
                <a:cs typeface="Arial" pitchFamily="-107" charset="0"/>
              </a:rPr>
              <a:t>Benefits may not be as large.</a:t>
            </a:r>
          </a:p>
          <a:p>
            <a:pPr lvl="1"/>
            <a:r>
              <a:rPr lang="en-US" sz="2800">
                <a:latin typeface="Arial" pitchFamily="-107" charset="0"/>
                <a:cs typeface="Arial" pitchFamily="-107" charset="0"/>
              </a:rPr>
              <a:t>Transportation is not costless, and may reduce gains from trade from countries that are geographically separated.</a:t>
            </a:r>
          </a:p>
          <a:p>
            <a:pPr lvl="1"/>
            <a:r>
              <a:rPr lang="en-US" sz="2800">
                <a:latin typeface="Arial" pitchFamily="-107" charset="0"/>
                <a:cs typeface="Arial" pitchFamily="-107" charset="0"/>
              </a:rPr>
              <a:t>Governments may enter markets and impose tariffs and quotas on imports to protect domestic producers.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Protectionism</a:t>
            </a:r>
          </a:p>
          <a:p>
            <a:pPr lvl="1"/>
            <a:r>
              <a:rPr lang="en-US" sz="2800">
                <a:latin typeface="Arial" pitchFamily="-107" charset="0"/>
                <a:cs typeface="Arial" pitchFamily="-107" charset="0"/>
              </a:rPr>
              <a:t>Government policies that restrict or restrain international trade.</a:t>
            </a:r>
          </a:p>
          <a:p>
            <a:r>
              <a:rPr lang="en-US" sz="3000">
                <a:latin typeface="Arial" pitchFamily="-107" charset="0"/>
                <a:cs typeface="Arial" pitchFamily="-107" charset="0"/>
              </a:rPr>
              <a:t>Why would the government want to restrict trade?</a:t>
            </a:r>
          </a:p>
          <a:p>
            <a:pPr lvl="1"/>
            <a:r>
              <a:rPr lang="en-US" sz="2800">
                <a:latin typeface="Arial" pitchFamily="-107" charset="0"/>
                <a:cs typeface="Arial" pitchFamily="-107" charset="0"/>
              </a:rPr>
              <a:t>To protect domestic industries and jobs from foreign competition.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3"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Tariff</a:t>
            </a:r>
          </a:p>
          <a:p>
            <a:pPr lvl="1"/>
            <a:r>
              <a:rPr lang="en-US" sz="2800">
                <a:latin typeface="Arial" pitchFamily="-107" charset="0"/>
                <a:cs typeface="Arial" pitchFamily="-107" charset="0"/>
              </a:rPr>
              <a:t>Taxes levied on imported goods and services.</a:t>
            </a:r>
          </a:p>
          <a:p>
            <a:pPr lvl="1"/>
            <a:r>
              <a:rPr lang="en-US" sz="2800" i="1">
                <a:latin typeface="Arial" pitchFamily="-107" charset="0"/>
                <a:cs typeface="Arial" pitchFamily="-107" charset="0"/>
              </a:rPr>
              <a:t>Ad valorem </a:t>
            </a:r>
            <a:r>
              <a:rPr lang="en-US" sz="2800">
                <a:latin typeface="Arial" pitchFamily="-107" charset="0"/>
                <a:cs typeface="Arial" pitchFamily="-107" charset="0"/>
              </a:rPr>
              <a:t>tax vs. </a:t>
            </a:r>
            <a:r>
              <a:rPr lang="en-US" sz="2800" i="1">
                <a:latin typeface="Arial" pitchFamily="-107" charset="0"/>
                <a:cs typeface="Arial" pitchFamily="-107" charset="0"/>
              </a:rPr>
              <a:t>specific</a:t>
            </a:r>
            <a:r>
              <a:rPr lang="en-US" sz="2800">
                <a:latin typeface="Arial" pitchFamily="-107" charset="0"/>
                <a:cs typeface="Arial" pitchFamily="-107" charset="0"/>
              </a:rPr>
              <a:t> tax.</a:t>
            </a:r>
          </a:p>
          <a:p>
            <a:r>
              <a:rPr lang="en-US" sz="3000">
                <a:latin typeface="Arial" pitchFamily="-107" charset="0"/>
                <a:cs typeface="Arial" pitchFamily="-107" charset="0"/>
              </a:rPr>
              <a:t>Import Quotas</a:t>
            </a:r>
          </a:p>
          <a:p>
            <a:pPr lvl="1"/>
            <a:r>
              <a:rPr lang="en-US" sz="2800">
                <a:latin typeface="Arial" pitchFamily="-107" charset="0"/>
                <a:cs typeface="Arial" pitchFamily="-107" charset="0"/>
              </a:rPr>
              <a:t>Limits on the quantity of products that can be imported into a country.</a:t>
            </a:r>
          </a:p>
          <a:p>
            <a:pPr lvl="1"/>
            <a:r>
              <a:rPr lang="en-US" sz="2800">
                <a:latin typeface="Arial" pitchFamily="-107" charset="0"/>
                <a:cs typeface="Arial" pitchFamily="-107" charset="0"/>
              </a:rPr>
              <a:t>Japan and “voluntary” export restraints on cars.</a:t>
            </a:r>
          </a:p>
          <a:p>
            <a:r>
              <a:rPr lang="en-US" sz="3000">
                <a:latin typeface="Arial" pitchFamily="-107" charset="0"/>
                <a:cs typeface="Arial" pitchFamily="-107" charset="0"/>
              </a:rPr>
              <a:t>Who gains? Who loses?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clrChange>
              <a:clrFrom>
                <a:srgbClr val="FFFFFF"/>
              </a:clrFrom>
              <a:clrTo>
                <a:srgbClr val="FFFFFF">
                  <a:alpha val="0"/>
                </a:srgbClr>
              </a:clrTo>
            </a:clrChange>
          </a:blip>
          <a:stretch>
            <a:fillRect/>
          </a:stretch>
        </p:blipFill>
        <p:spPr>
          <a:xfrm>
            <a:off x="1998331" y="3669002"/>
            <a:ext cx="1889760" cy="627888"/>
          </a:xfrm>
          <a:prstGeom prst="rect">
            <a:avLst/>
          </a:prstGeom>
        </p:spPr>
      </p:pic>
      <p:cxnSp>
        <p:nvCxnSpPr>
          <p:cNvPr id="41" name="Straight Connector 40"/>
          <p:cNvCxnSpPr/>
          <p:nvPr/>
        </p:nvCxnSpPr>
        <p:spPr>
          <a:xfrm>
            <a:off x="2028723" y="3683821"/>
            <a:ext cx="3215148" cy="1588"/>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4">
            <a:clrChange>
              <a:clrFrom>
                <a:srgbClr val="FFFFFF"/>
              </a:clrFrom>
              <a:clrTo>
                <a:srgbClr val="FFFFFF">
                  <a:alpha val="0"/>
                </a:srgbClr>
              </a:clrTo>
            </a:clrChange>
          </a:blip>
          <a:stretch>
            <a:fillRect/>
          </a:stretch>
        </p:blipFill>
        <p:spPr>
          <a:xfrm>
            <a:off x="3857497" y="3686399"/>
            <a:ext cx="1371600" cy="621792"/>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blip>
          <a:stretch>
            <a:fillRect/>
          </a:stretch>
        </p:blipFill>
        <p:spPr>
          <a:xfrm>
            <a:off x="3173477" y="3659858"/>
            <a:ext cx="2682240" cy="646176"/>
          </a:xfrm>
          <a:prstGeom prst="rect">
            <a:avLst/>
          </a:prstGeom>
        </p:spPr>
      </p:pic>
      <p:cxnSp>
        <p:nvCxnSpPr>
          <p:cNvPr id="47" name="Straight Connector 46"/>
          <p:cNvCxnSpPr/>
          <p:nvPr/>
        </p:nvCxnSpPr>
        <p:spPr>
          <a:xfrm>
            <a:off x="2009058" y="4286865"/>
            <a:ext cx="3816555" cy="1588"/>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5282384" y="4898922"/>
            <a:ext cx="1148735"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H="1">
            <a:off x="2616205" y="4912032"/>
            <a:ext cx="1148735" cy="0"/>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007419" y="2998840"/>
            <a:ext cx="2556387" cy="1588"/>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8078" name="Title 23"/>
          <p:cNvSpPr>
            <a:spLocks noGrp="1"/>
          </p:cNvSpPr>
          <p:nvPr>
            <p:ph type="title"/>
          </p:nvPr>
        </p:nvSpPr>
        <p:spPr>
          <a:xfrm>
            <a:off x="490538" y="-17463"/>
            <a:ext cx="8229600" cy="768351"/>
          </a:xfrm>
        </p:spPr>
        <p:txBody>
          <a:bodyPr/>
          <a:lstStyle/>
          <a:p>
            <a:r>
              <a:rPr lang="en-US">
                <a:latin typeface="Arial" pitchFamily="-107" charset="0"/>
                <a:cs typeface="Arial" pitchFamily="-107" charset="0"/>
              </a:rPr>
              <a:t>Tariffs, Graphically</a:t>
            </a:r>
          </a:p>
        </p:txBody>
      </p:sp>
      <p:pic>
        <p:nvPicPr>
          <p:cNvPr id="30" name="Picture 29"/>
          <p:cNvPicPr>
            <a:picLocks noChangeAspect="1"/>
          </p:cNvPicPr>
          <p:nvPr/>
        </p:nvPicPr>
        <p:blipFill>
          <a:blip r:embed="rId6">
            <a:clrChange>
              <a:clrFrom>
                <a:srgbClr val="FFFFFF"/>
              </a:clrFrom>
              <a:clrTo>
                <a:srgbClr val="FFFFFF">
                  <a:alpha val="0"/>
                </a:srgbClr>
              </a:clrTo>
            </a:clrChange>
          </a:blip>
          <a:stretch>
            <a:fillRect/>
          </a:stretch>
        </p:blipFill>
        <p:spPr>
          <a:xfrm>
            <a:off x="1075087" y="2911129"/>
            <a:ext cx="4956048" cy="2846832"/>
          </a:xfrm>
          <a:prstGeom prst="rect">
            <a:avLst/>
          </a:prstGeom>
        </p:spPr>
      </p:pic>
      <p:pic>
        <p:nvPicPr>
          <p:cNvPr id="31" name="Picture 30"/>
          <p:cNvPicPr>
            <a:picLocks noChangeAspect="1"/>
          </p:cNvPicPr>
          <p:nvPr/>
        </p:nvPicPr>
        <p:blipFill>
          <a:blip r:embed="rId7">
            <a:clrChange>
              <a:clrFrom>
                <a:srgbClr val="FFFFFF"/>
              </a:clrFrom>
              <a:clrTo>
                <a:srgbClr val="FFFFFF">
                  <a:alpha val="0"/>
                </a:srgbClr>
              </a:clrTo>
            </a:clrChange>
          </a:blip>
          <a:stretch>
            <a:fillRect/>
          </a:stretch>
        </p:blipFill>
        <p:spPr>
          <a:xfrm>
            <a:off x="3166092" y="1620238"/>
            <a:ext cx="4017264" cy="3462528"/>
          </a:xfrm>
          <a:prstGeom prst="rect">
            <a:avLst/>
          </a:prstGeom>
        </p:spPr>
      </p:pic>
      <p:pic>
        <p:nvPicPr>
          <p:cNvPr id="32" name="Picture 31"/>
          <p:cNvPicPr>
            <a:picLocks noChangeAspect="1"/>
          </p:cNvPicPr>
          <p:nvPr/>
        </p:nvPicPr>
        <p:blipFill>
          <a:blip r:embed="rId8">
            <a:clrChange>
              <a:clrFrom>
                <a:srgbClr val="FFFFFF"/>
              </a:clrFrom>
              <a:clrTo>
                <a:srgbClr val="FFFFFF">
                  <a:alpha val="0"/>
                </a:srgbClr>
              </a:clrTo>
            </a:clrChange>
          </a:blip>
          <a:stretch>
            <a:fillRect/>
          </a:stretch>
        </p:blipFill>
        <p:spPr>
          <a:xfrm>
            <a:off x="2351527" y="1430498"/>
            <a:ext cx="4785360" cy="3669792"/>
          </a:xfrm>
          <a:prstGeom prst="rect">
            <a:avLst/>
          </a:prstGeom>
        </p:spPr>
      </p:pic>
      <p:pic>
        <p:nvPicPr>
          <p:cNvPr id="34" name="Picture 33"/>
          <p:cNvPicPr>
            <a:picLocks noChangeAspect="1"/>
          </p:cNvPicPr>
          <p:nvPr/>
        </p:nvPicPr>
        <p:blipFill>
          <a:blip r:embed="rId9">
            <a:clrChange>
              <a:clrFrom>
                <a:srgbClr val="FFFFFF"/>
              </a:clrFrom>
              <a:clrTo>
                <a:srgbClr val="FFFFFF">
                  <a:alpha val="0"/>
                </a:srgbClr>
              </a:clrTo>
            </a:clrChange>
          </a:blip>
          <a:stretch>
            <a:fillRect/>
          </a:stretch>
        </p:blipFill>
        <p:spPr>
          <a:xfrm>
            <a:off x="3245040" y="5829786"/>
            <a:ext cx="2639568" cy="841248"/>
          </a:xfrm>
          <a:prstGeom prst="rect">
            <a:avLst/>
          </a:prstGeom>
        </p:spPr>
      </p:pic>
      <p:pic>
        <p:nvPicPr>
          <p:cNvPr id="36" name="Picture 35"/>
          <p:cNvPicPr>
            <a:picLocks noChangeAspect="1"/>
          </p:cNvPicPr>
          <p:nvPr/>
        </p:nvPicPr>
        <p:blipFill>
          <a:blip r:embed="rId10">
            <a:clrChange>
              <a:clrFrom>
                <a:srgbClr val="FFFFFF"/>
              </a:clrFrom>
              <a:clrTo>
                <a:srgbClr val="FFFFFF">
                  <a:alpha val="0"/>
                </a:srgbClr>
              </a:clrTo>
            </a:clrChange>
          </a:blip>
          <a:stretch>
            <a:fillRect/>
          </a:stretch>
        </p:blipFill>
        <p:spPr>
          <a:xfrm>
            <a:off x="367205" y="3606264"/>
            <a:ext cx="670560" cy="810768"/>
          </a:xfrm>
          <a:prstGeom prst="rect">
            <a:avLst/>
          </a:prstGeom>
        </p:spPr>
      </p:pic>
      <p:pic>
        <p:nvPicPr>
          <p:cNvPr id="37" name="Picture 36"/>
          <p:cNvPicPr>
            <a:picLocks noChangeAspect="1"/>
          </p:cNvPicPr>
          <p:nvPr/>
        </p:nvPicPr>
        <p:blipFill>
          <a:blip r:embed="rId11">
            <a:clrChange>
              <a:clrFrom>
                <a:srgbClr val="FFFFFF"/>
              </a:clrFrom>
              <a:clrTo>
                <a:srgbClr val="FFFFFF">
                  <a:alpha val="0"/>
                </a:srgbClr>
              </a:clrTo>
            </a:clrChange>
          </a:blip>
          <a:stretch>
            <a:fillRect/>
          </a:stretch>
        </p:blipFill>
        <p:spPr>
          <a:xfrm>
            <a:off x="3958083" y="4385856"/>
            <a:ext cx="1170432" cy="701040"/>
          </a:xfrm>
          <a:prstGeom prst="rect">
            <a:avLst/>
          </a:prstGeom>
        </p:spPr>
      </p:pic>
      <p:sp>
        <p:nvSpPr>
          <p:cNvPr id="44" name="Rectangle 43"/>
          <p:cNvSpPr/>
          <p:nvPr/>
        </p:nvSpPr>
        <p:spPr>
          <a:xfrm>
            <a:off x="2843980" y="5515897"/>
            <a:ext cx="553065" cy="268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5634703" y="5520812"/>
            <a:ext cx="553065" cy="268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048775" y="4122994"/>
            <a:ext cx="938980" cy="3474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037304" y="3488814"/>
            <a:ext cx="938980" cy="3474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934974" y="5517535"/>
            <a:ext cx="553065" cy="268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604342" y="5530645"/>
            <a:ext cx="553065" cy="2687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rot="5400000">
            <a:off x="2998027" y="4572819"/>
            <a:ext cx="1787827" cy="1588"/>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5400000">
            <a:off x="4346687" y="4602316"/>
            <a:ext cx="1787827" cy="1588"/>
          </a:xfrm>
          <a:prstGeom prst="line">
            <a:avLst/>
          </a:prstGeom>
          <a:ln w="25400" cap="flat" cmpd="sng" algn="ctr">
            <a:solidFill>
              <a:schemeClr val="bg1">
                <a:lumMod val="65000"/>
              </a:schemeClr>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12">
            <a:clrChange>
              <a:clrFrom>
                <a:srgbClr val="FFFFFF"/>
              </a:clrFrom>
              <a:clrTo>
                <a:srgbClr val="FFFFFF">
                  <a:alpha val="0"/>
                </a:srgbClr>
              </a:clrTo>
            </a:clrChange>
          </a:blip>
          <a:stretch>
            <a:fillRect/>
          </a:stretch>
        </p:blipFill>
        <p:spPr>
          <a:xfrm>
            <a:off x="4990653" y="2349979"/>
            <a:ext cx="3553968" cy="2749296"/>
          </a:xfrm>
          <a:prstGeom prst="rect">
            <a:avLst/>
          </a:prstGeom>
        </p:spPr>
      </p:pic>
      <p:pic>
        <p:nvPicPr>
          <p:cNvPr id="35" name="Picture 34"/>
          <p:cNvPicPr>
            <a:picLocks noChangeAspect="1"/>
          </p:cNvPicPr>
          <p:nvPr/>
        </p:nvPicPr>
        <p:blipFill>
          <a:blip r:embed="rId13">
            <a:clrChange>
              <a:clrFrom>
                <a:srgbClr val="FFFFFF"/>
              </a:clrFrom>
              <a:clrTo>
                <a:srgbClr val="FFFFFF">
                  <a:alpha val="0"/>
                </a:srgbClr>
              </a:clrTo>
            </a:clrChange>
          </a:blip>
          <a:stretch>
            <a:fillRect/>
          </a:stretch>
        </p:blipFill>
        <p:spPr>
          <a:xfrm>
            <a:off x="4395743" y="2020922"/>
            <a:ext cx="3236976" cy="2517648"/>
          </a:xfrm>
          <a:prstGeom prst="rect">
            <a:avLst/>
          </a:prstGeom>
        </p:spPr>
      </p:pic>
      <p:pic>
        <p:nvPicPr>
          <p:cNvPr id="38" name="Picture 37" descr="A supply and demand graph showing the impact of a tariff. Quantity (shoes) is on the x axis and Price is on the y axis. There is one domestic demand curve and three supply curves. The domestic only supply curve intersects the demand curve at price of 140 dollars. The with tariff supply curve intersects the demand curve at QT and price of 120 dollars. The free trade supply curve intersects the demand curve at QW and price of 100 dollars. QD1 and QW are imports without a tariff. QD2 and QT are imports with a tariff. There is a tariff from PW 100 dollars to PT 120 dollars. The area between price PW and PT and to the left of the domestic only supply curve is labeled PS and is the producer surplus area. The area between quantity QD1 and QD2 to the right of the domestic only supply curve is labeled A and indicates a deadweight loss. The area between quantity QD2 and QT and between price PW and PT is labeled T and indicates revenue for the government. The area between quantity QT and QW and between price PW and PT is labeled B and indicates a deadweight loss."/>
          <p:cNvPicPr>
            <a:picLocks noChangeAspect="1"/>
          </p:cNvPicPr>
          <p:nvPr/>
        </p:nvPicPr>
        <p:blipFill>
          <a:blip r:embed="rId14">
            <a:clrChange>
              <a:clrFrom>
                <a:srgbClr val="FFFFFF"/>
              </a:clrFrom>
              <a:clrTo>
                <a:srgbClr val="FFFFFF">
                  <a:alpha val="0"/>
                </a:srgbClr>
              </a:clrTo>
            </a:clrChange>
          </a:blip>
          <a:stretch>
            <a:fillRect/>
          </a:stretch>
        </p:blipFill>
        <p:spPr>
          <a:xfrm>
            <a:off x="304800" y="982762"/>
            <a:ext cx="8534400" cy="5785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46"/>
                                        </p:tgtEl>
                                      </p:cBhvr>
                                    </p:animEffect>
                                    <p:set>
                                      <p:cBhvr>
                                        <p:cTn id="15" dur="1" fill="hold">
                                          <p:stCondLst>
                                            <p:cond delay="499"/>
                                          </p:stCondLst>
                                        </p:cTn>
                                        <p:tgtEl>
                                          <p:spTgt spid="4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4"/>
                                        </p:tgtEl>
                                      </p:cBhvr>
                                    </p:animEffect>
                                    <p:set>
                                      <p:cBhvr>
                                        <p:cTn id="18" dur="1" fill="hold">
                                          <p:stCondLst>
                                            <p:cond delay="499"/>
                                          </p:stCondLst>
                                        </p:cTn>
                                        <p:tgtEl>
                                          <p:spTgt spid="44"/>
                                        </p:tgtEl>
                                        <p:attrNameLst>
                                          <p:attrName>style.visibility</p:attrName>
                                        </p:attrNameLst>
                                      </p:cBhvr>
                                      <p:to>
                                        <p:strVal val="hidden"/>
                                      </p:to>
                                    </p:se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down)">
                                      <p:cBhvr>
                                        <p:cTn id="25" dur="500"/>
                                        <p:tgtEl>
                                          <p:spTgt spid="52"/>
                                        </p:tgtEl>
                                      </p:cBhvr>
                                    </p:animEffect>
                                  </p:childTnLst>
                                </p:cTn>
                              </p:par>
                              <p:par>
                                <p:cTn id="26" presetID="22" presetClass="entr" presetSubtype="8"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1000"/>
                                        <p:tgtEl>
                                          <p:spTgt spid="35"/>
                                        </p:tgtEl>
                                      </p:cBhvr>
                                    </p:animEffect>
                                  </p:childTnLst>
                                </p:cTn>
                              </p:par>
                            </p:childTnLst>
                          </p:cTn>
                        </p:par>
                        <p:par>
                          <p:cTn id="39" fill="hold">
                            <p:stCondLst>
                              <p:cond delay="1000"/>
                            </p:stCondLst>
                            <p:childTnLst>
                              <p:par>
                                <p:cTn id="40" presetID="10" presetClass="exit" presetSubtype="0" fill="hold" grpId="0" nodeType="afterEffect">
                                  <p:stCondLst>
                                    <p:cond delay="0"/>
                                  </p:stCondLst>
                                  <p:childTnLst>
                                    <p:animEffect transition="out" filter="fade">
                                      <p:cBhvr>
                                        <p:cTn id="41" dur="500"/>
                                        <p:tgtEl>
                                          <p:spTgt spid="53"/>
                                        </p:tgtEl>
                                      </p:cBhvr>
                                    </p:animEffect>
                                    <p:set>
                                      <p:cBhvr>
                                        <p:cTn id="42" dur="1" fill="hold">
                                          <p:stCondLst>
                                            <p:cond delay="499"/>
                                          </p:stCondLst>
                                        </p:cTn>
                                        <p:tgtEl>
                                          <p:spTgt spid="53"/>
                                        </p:tgtEl>
                                        <p:attrNameLst>
                                          <p:attrName>style.visibility</p:attrName>
                                        </p:attrNameLst>
                                      </p:cBhvr>
                                      <p:to>
                                        <p:strVal val="hidden"/>
                                      </p:to>
                                    </p:se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par>
                          <p:cTn id="47" fill="hold">
                            <p:stCondLst>
                              <p:cond delay="2000"/>
                            </p:stCondLst>
                            <p:childTnLst>
                              <p:par>
                                <p:cTn id="48" presetID="22" presetClass="entr" presetSubtype="2"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right)">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5"/>
                                        </p:tgtEl>
                                      </p:cBhvr>
                                    </p:animEffect>
                                    <p:set>
                                      <p:cBhvr>
                                        <p:cTn id="55" dur="1" fill="hold">
                                          <p:stCondLst>
                                            <p:cond delay="499"/>
                                          </p:stCondLst>
                                        </p:cTn>
                                        <p:tgtEl>
                                          <p:spTgt spid="55"/>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56"/>
                                        </p:tgtEl>
                                      </p:cBhvr>
                                    </p:animEffect>
                                    <p:set>
                                      <p:cBhvr>
                                        <p:cTn id="58" dur="1" fill="hold">
                                          <p:stCondLst>
                                            <p:cond delay="499"/>
                                          </p:stCondLst>
                                        </p:cTn>
                                        <p:tgtEl>
                                          <p:spTgt spid="56"/>
                                        </p:tgtEl>
                                        <p:attrNameLst>
                                          <p:attrName>style.visibility</p:attrName>
                                        </p:attrNameLst>
                                      </p:cBhvr>
                                      <p:to>
                                        <p:strVal val="hidden"/>
                                      </p:to>
                                    </p:se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down)">
                                      <p:cBhvr>
                                        <p:cTn id="62" dur="500"/>
                                        <p:tgtEl>
                                          <p:spTgt spid="57"/>
                                        </p:tgtEl>
                                      </p:cBhvr>
                                    </p:animEffect>
                                  </p:childTnLst>
                                </p:cTn>
                              </p:par>
                              <p:par>
                                <p:cTn id="63" presetID="22" presetClass="entr" presetSubtype="4"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500"/>
                                        <p:tgtEl>
                                          <p:spTgt spid="59"/>
                                        </p:tgtEl>
                                      </p:cBhvr>
                                    </p:animEffect>
                                  </p:childTnLst>
                                </p:cTn>
                              </p:par>
                            </p:childTnLst>
                          </p:cTn>
                        </p:par>
                        <p:par>
                          <p:cTn id="66" fill="hold">
                            <p:stCondLst>
                              <p:cond delay="1000"/>
                            </p:stCondLst>
                            <p:childTnLst>
                              <p:par>
                                <p:cTn id="67" presetID="22" presetClass="entr" presetSubtype="1"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up)">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1000"/>
                            </p:stCondLst>
                            <p:childTnLst>
                              <p:par>
                                <p:cTn id="80" presetID="10" presetClass="entr" presetSubtype="0" fill="hold"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3" grpId="0" animBg="1"/>
      <p:bldP spid="55" grpId="0" animBg="1"/>
      <p:bldP spid="5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3 </a:t>
            </a:r>
            <a:endParaRPr lang="en-US" dirty="0">
              <a:latin typeface="Arial" pitchFamily="-107" charset="0"/>
              <a:cs typeface="Arial" pitchFamily="-107" charset="0"/>
            </a:endParaRPr>
          </a:p>
        </p:txBody>
      </p:sp>
      <p:sp>
        <p:nvSpPr>
          <p:cNvPr id="33795" name="Content Placeholder 2"/>
          <p:cNvSpPr>
            <a:spLocks noGrp="1"/>
          </p:cNvSpPr>
          <p:nvPr>
            <p:ph idx="1"/>
          </p:nvPr>
        </p:nvSpPr>
        <p:spPr>
          <a:xfrm>
            <a:off x="457200" y="1712913"/>
            <a:ext cx="8229600" cy="4895850"/>
          </a:xfrm>
        </p:spPr>
        <p:txBody>
          <a:bodyPr/>
          <a:lstStyle/>
          <a:p>
            <a:r>
              <a:rPr lang="en-US" sz="3000">
                <a:latin typeface="Arial" pitchFamily="-107" charset="0"/>
                <a:cs typeface="Arial" pitchFamily="-107" charset="0"/>
              </a:rPr>
              <a:t>Tariff recap:</a:t>
            </a:r>
          </a:p>
          <a:p>
            <a:pPr lvl="1"/>
            <a:r>
              <a:rPr lang="en-US" sz="2800">
                <a:latin typeface="Arial" pitchFamily="-107" charset="0"/>
                <a:cs typeface="Arial" pitchFamily="-107" charset="0"/>
              </a:rPr>
              <a:t>Consumers lose since they pay more and buy less.</a:t>
            </a:r>
          </a:p>
          <a:p>
            <a:pPr lvl="1"/>
            <a:r>
              <a:rPr lang="en-US" sz="2800">
                <a:latin typeface="Arial" pitchFamily="-107" charset="0"/>
                <a:cs typeface="Arial" pitchFamily="-107" charset="0"/>
              </a:rPr>
              <a:t>Domestic producers gain since they can now sell more.</a:t>
            </a:r>
          </a:p>
          <a:p>
            <a:pPr lvl="1"/>
            <a:r>
              <a:rPr lang="en-US" sz="2800">
                <a:latin typeface="Arial" pitchFamily="-107" charset="0"/>
                <a:cs typeface="Arial" pitchFamily="-107" charset="0"/>
              </a:rPr>
              <a:t>Foreign producers lose since the amount they sell falls.</a:t>
            </a:r>
          </a:p>
          <a:p>
            <a:pPr lvl="1"/>
            <a:r>
              <a:rPr lang="en-US" sz="2800">
                <a:latin typeface="Arial" pitchFamily="-107" charset="0"/>
                <a:cs typeface="Arial" pitchFamily="-107" charset="0"/>
              </a:rPr>
              <a:t>There is a welfare loss since total sales are down, and inefficient producers increase 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4 </a:t>
            </a:r>
            <a:endParaRPr lang="en-US" dirty="0">
              <a:latin typeface="Arial" pitchFamily="-107" charset="0"/>
              <a:cs typeface="Arial" pitchFamily="-107" charset="0"/>
            </a:endParaRPr>
          </a:p>
        </p:txBody>
      </p:sp>
      <p:sp>
        <p:nvSpPr>
          <p:cNvPr id="33795"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Is there a loss not seen in the graph on slide 38?</a:t>
            </a:r>
          </a:p>
          <a:p>
            <a:pPr lvl="1"/>
            <a:r>
              <a:rPr lang="en-US" sz="2800">
                <a:latin typeface="Arial" pitchFamily="-107" charset="0"/>
                <a:cs typeface="Arial" pitchFamily="-107" charset="0"/>
              </a:rPr>
              <a:t>Fewer sales by U.S. exporters.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dirty="0">
                <a:latin typeface="Arial" pitchFamily="-107" charset="0"/>
                <a:cs typeface="Arial" pitchFamily="-107" charset="0"/>
              </a:rPr>
              <a:t>Is globalization for real?</a:t>
            </a:r>
          </a:p>
          <a:p>
            <a:pPr marL="514350" indent="-514350">
              <a:buFont typeface="Calibri" pitchFamily="-107" charset="0"/>
              <a:buAutoNum type="arabicPeriod"/>
            </a:pP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How does international trade help the economy?</a:t>
            </a:r>
          </a:p>
          <a:p>
            <a:pPr marL="514350" indent="-514350">
              <a:buFont typeface="Calibri" pitchFamily="-107" charset="0"/>
              <a:buAutoNum type="arabicPeriod"/>
            </a:pP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Arial" pitchFamily="-107" charset="0"/>
                <a:cs typeface="Arial" pitchFamily="-107" charset="0"/>
              </a:rPr>
              <a:t>What are the effects of tariffs and quotas?</a:t>
            </a:r>
          </a:p>
          <a:p>
            <a:pPr marL="514350" indent="-514350"/>
            <a:endParaRPr lang="en-US" sz="32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21" name="Title 20"/>
          <p:cNvSpPr>
            <a:spLocks noGrp="1"/>
          </p:cNvSpPr>
          <p:nvPr>
            <p:ph type="title"/>
          </p:nvPr>
        </p:nvSpPr>
        <p:spPr>
          <a:xfrm>
            <a:off x="490538" y="-17463"/>
            <a:ext cx="8229600" cy="768351"/>
          </a:xfrm>
        </p:spPr>
        <p:txBody>
          <a:bodyPr/>
          <a:lstStyle/>
          <a:p>
            <a:r>
              <a:rPr lang="en-US">
                <a:latin typeface="Arial" pitchFamily="-107" charset="0"/>
                <a:cs typeface="Arial" pitchFamily="-107" charset="0"/>
              </a:rPr>
              <a:t>Quotas, Graphically</a:t>
            </a:r>
          </a:p>
        </p:txBody>
      </p:sp>
      <p:pic>
        <p:nvPicPr>
          <p:cNvPr id="30" name="Picture 29"/>
          <p:cNvPicPr>
            <a:picLocks noChangeAspect="1"/>
          </p:cNvPicPr>
          <p:nvPr/>
        </p:nvPicPr>
        <p:blipFill>
          <a:blip r:embed="rId3">
            <a:clrChange>
              <a:clrFrom>
                <a:srgbClr val="FFFFFF"/>
              </a:clrFrom>
              <a:clrTo>
                <a:srgbClr val="FFFFFF">
                  <a:alpha val="0"/>
                </a:srgbClr>
              </a:clrTo>
            </a:clrChange>
          </a:blip>
          <a:stretch>
            <a:fillRect/>
          </a:stretch>
        </p:blipFill>
        <p:spPr>
          <a:xfrm>
            <a:off x="1524823" y="4160443"/>
            <a:ext cx="2133600" cy="707136"/>
          </a:xfrm>
          <a:prstGeom prst="rect">
            <a:avLst/>
          </a:prstGeom>
        </p:spPr>
      </p:pic>
      <p:pic>
        <p:nvPicPr>
          <p:cNvPr id="31" name="Picture 30"/>
          <p:cNvPicPr>
            <a:picLocks noChangeAspect="1"/>
          </p:cNvPicPr>
          <p:nvPr/>
        </p:nvPicPr>
        <p:blipFill>
          <a:blip r:embed="rId4">
            <a:clrChange>
              <a:clrFrom>
                <a:srgbClr val="FFFFFF"/>
              </a:clrFrom>
              <a:clrTo>
                <a:srgbClr val="FFFFFF">
                  <a:alpha val="0"/>
                </a:srgbClr>
              </a:clrTo>
            </a:clrChange>
          </a:blip>
          <a:stretch>
            <a:fillRect/>
          </a:stretch>
        </p:blipFill>
        <p:spPr>
          <a:xfrm>
            <a:off x="2847981" y="4133900"/>
            <a:ext cx="3017520" cy="731520"/>
          </a:xfrm>
          <a:prstGeom prst="rect">
            <a:avLst/>
          </a:prstGeom>
        </p:spPr>
      </p:pic>
      <p:pic>
        <p:nvPicPr>
          <p:cNvPr id="32" name="Picture 31"/>
          <p:cNvPicPr>
            <a:picLocks noChangeAspect="1"/>
          </p:cNvPicPr>
          <p:nvPr/>
        </p:nvPicPr>
        <p:blipFill>
          <a:blip r:embed="rId5">
            <a:clrChange>
              <a:clrFrom>
                <a:srgbClr val="FFFFFF"/>
              </a:clrFrom>
              <a:clrTo>
                <a:srgbClr val="FFFFFF">
                  <a:alpha val="0"/>
                </a:srgbClr>
              </a:clrTo>
            </a:clrChange>
          </a:blip>
          <a:stretch>
            <a:fillRect/>
          </a:stretch>
        </p:blipFill>
        <p:spPr>
          <a:xfrm>
            <a:off x="3628649" y="4177842"/>
            <a:ext cx="1542288" cy="701040"/>
          </a:xfrm>
          <a:prstGeom prst="rect">
            <a:avLst/>
          </a:prstGeom>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a:off x="1529498" y="4152190"/>
            <a:ext cx="3645408" cy="2072640"/>
          </a:xfrm>
          <a:prstGeom prst="rect">
            <a:avLst/>
          </a:prstGeom>
        </p:spPr>
      </p:pic>
      <p:pic>
        <p:nvPicPr>
          <p:cNvPr id="34" name="Picture 33"/>
          <p:cNvPicPr>
            <a:picLocks noChangeAspect="1"/>
          </p:cNvPicPr>
          <p:nvPr/>
        </p:nvPicPr>
        <p:blipFill>
          <a:blip r:embed="rId7">
            <a:clrChange>
              <a:clrFrom>
                <a:srgbClr val="FFFFFF"/>
              </a:clrFrom>
              <a:clrTo>
                <a:srgbClr val="FFFFFF">
                  <a:alpha val="0"/>
                </a:srgbClr>
              </a:clrTo>
            </a:clrChange>
          </a:blip>
          <a:stretch>
            <a:fillRect/>
          </a:stretch>
        </p:blipFill>
        <p:spPr>
          <a:xfrm>
            <a:off x="3623973" y="4168510"/>
            <a:ext cx="30480" cy="2054352"/>
          </a:xfrm>
          <a:prstGeom prst="rect">
            <a:avLst/>
          </a:prstGeom>
        </p:spPr>
      </p:pic>
      <p:pic>
        <p:nvPicPr>
          <p:cNvPr id="35" name="Picture 34"/>
          <p:cNvPicPr>
            <a:picLocks noChangeAspect="1"/>
          </p:cNvPicPr>
          <p:nvPr/>
        </p:nvPicPr>
        <p:blipFill>
          <a:blip r:embed="rId8">
            <a:clrChange>
              <a:clrFrom>
                <a:srgbClr val="FFFFFF"/>
              </a:clrFrom>
              <a:clrTo>
                <a:srgbClr val="FFFFFF">
                  <a:alpha val="0"/>
                </a:srgbClr>
              </a:clrTo>
            </a:clrChange>
          </a:blip>
          <a:stretch>
            <a:fillRect/>
          </a:stretch>
        </p:blipFill>
        <p:spPr>
          <a:xfrm>
            <a:off x="2896221" y="4853231"/>
            <a:ext cx="36576" cy="1359408"/>
          </a:xfrm>
          <a:prstGeom prst="rect">
            <a:avLst/>
          </a:prstGeom>
        </p:spPr>
      </p:pic>
      <p:pic>
        <p:nvPicPr>
          <p:cNvPr id="42" name="Picture 41"/>
          <p:cNvPicPr>
            <a:picLocks noChangeAspect="1"/>
          </p:cNvPicPr>
          <p:nvPr/>
        </p:nvPicPr>
        <p:blipFill>
          <a:blip r:embed="rId9">
            <a:clrChange>
              <a:clrFrom>
                <a:srgbClr val="FFFFFF"/>
              </a:clrFrom>
              <a:clrTo>
                <a:srgbClr val="FFFFFF">
                  <a:alpha val="0"/>
                </a:srgbClr>
              </a:clrTo>
            </a:clrChange>
          </a:blip>
          <a:stretch>
            <a:fillRect/>
          </a:stretch>
        </p:blipFill>
        <p:spPr>
          <a:xfrm>
            <a:off x="1492912" y="4854310"/>
            <a:ext cx="4407408" cy="1371600"/>
          </a:xfrm>
          <a:prstGeom prst="rect">
            <a:avLst/>
          </a:prstGeom>
        </p:spPr>
      </p:pic>
      <p:pic>
        <p:nvPicPr>
          <p:cNvPr id="49" name="Picture 48"/>
          <p:cNvPicPr>
            <a:picLocks noChangeAspect="1"/>
          </p:cNvPicPr>
          <p:nvPr/>
        </p:nvPicPr>
        <p:blipFill>
          <a:blip r:embed="rId10">
            <a:clrChange>
              <a:clrFrom>
                <a:srgbClr val="FFFFFF"/>
              </a:clrFrom>
              <a:clrTo>
                <a:srgbClr val="FFFFFF">
                  <a:alpha val="0"/>
                </a:srgbClr>
              </a:clrTo>
            </a:clrChange>
          </a:blip>
          <a:stretch>
            <a:fillRect/>
          </a:stretch>
        </p:blipFill>
        <p:spPr>
          <a:xfrm>
            <a:off x="1535225" y="3376343"/>
            <a:ext cx="2859024" cy="36576"/>
          </a:xfrm>
          <a:prstGeom prst="rect">
            <a:avLst/>
          </a:prstGeom>
        </p:spPr>
      </p:pic>
      <p:pic>
        <p:nvPicPr>
          <p:cNvPr id="53" name="Picture 52"/>
          <p:cNvPicPr>
            <a:picLocks noChangeAspect="1"/>
          </p:cNvPicPr>
          <p:nvPr/>
        </p:nvPicPr>
        <p:blipFill>
          <a:blip r:embed="rId11">
            <a:clrChange>
              <a:clrFrom>
                <a:srgbClr val="FFFFFF"/>
              </a:clrFrom>
              <a:clrTo>
                <a:srgbClr val="FFFFFF">
                  <a:alpha val="0"/>
                </a:srgbClr>
              </a:clrTo>
            </a:clrChange>
          </a:blip>
          <a:stretch>
            <a:fillRect/>
          </a:stretch>
        </p:blipFill>
        <p:spPr>
          <a:xfrm>
            <a:off x="469114" y="3320847"/>
            <a:ext cx="5608320" cy="3218688"/>
          </a:xfrm>
          <a:prstGeom prst="rect">
            <a:avLst/>
          </a:prstGeom>
        </p:spPr>
      </p:pic>
      <p:pic>
        <p:nvPicPr>
          <p:cNvPr id="54" name="Picture 53"/>
          <p:cNvPicPr>
            <a:picLocks noChangeAspect="1"/>
          </p:cNvPicPr>
          <p:nvPr/>
        </p:nvPicPr>
        <p:blipFill>
          <a:blip r:embed="rId12">
            <a:clrChange>
              <a:clrFrom>
                <a:srgbClr val="FFFFFF"/>
              </a:clrFrom>
              <a:clrTo>
                <a:srgbClr val="FFFFFF">
                  <a:alpha val="0"/>
                </a:srgbClr>
              </a:clrTo>
            </a:clrChange>
          </a:blip>
          <a:stretch>
            <a:fillRect/>
          </a:stretch>
        </p:blipFill>
        <p:spPr>
          <a:xfrm>
            <a:off x="2836339" y="1840914"/>
            <a:ext cx="4547616" cy="3968496"/>
          </a:xfrm>
          <a:prstGeom prst="rect">
            <a:avLst/>
          </a:prstGeom>
        </p:spPr>
      </p:pic>
      <p:pic>
        <p:nvPicPr>
          <p:cNvPr id="55" name="Picture 54"/>
          <p:cNvPicPr>
            <a:picLocks noChangeAspect="1"/>
          </p:cNvPicPr>
          <p:nvPr/>
        </p:nvPicPr>
        <p:blipFill>
          <a:blip r:embed="rId13">
            <a:clrChange>
              <a:clrFrom>
                <a:srgbClr val="FFFFFF"/>
              </a:clrFrom>
              <a:clrTo>
                <a:srgbClr val="FFFFFF">
                  <a:alpha val="0"/>
                </a:srgbClr>
              </a:clrTo>
            </a:clrChange>
          </a:blip>
          <a:stretch>
            <a:fillRect/>
          </a:stretch>
        </p:blipFill>
        <p:spPr>
          <a:xfrm>
            <a:off x="1917383" y="1636634"/>
            <a:ext cx="5352288" cy="4133088"/>
          </a:xfrm>
          <a:prstGeom prst="rect">
            <a:avLst/>
          </a:prstGeom>
        </p:spPr>
      </p:pic>
      <p:pic>
        <p:nvPicPr>
          <p:cNvPr id="56" name="Picture 55"/>
          <p:cNvPicPr>
            <a:picLocks noChangeAspect="1"/>
          </p:cNvPicPr>
          <p:nvPr/>
        </p:nvPicPr>
        <p:blipFill>
          <a:blip r:embed="rId14">
            <a:clrChange>
              <a:clrFrom>
                <a:srgbClr val="FFFFFF"/>
              </a:clrFrom>
              <a:clrTo>
                <a:srgbClr val="FFFFFF">
                  <a:alpha val="0"/>
                </a:srgbClr>
              </a:clrTo>
            </a:clrChange>
          </a:blip>
          <a:stretch>
            <a:fillRect/>
          </a:stretch>
        </p:blipFill>
        <p:spPr>
          <a:xfrm>
            <a:off x="4535301" y="3028239"/>
            <a:ext cx="3962400" cy="3115056"/>
          </a:xfrm>
          <a:prstGeom prst="rect">
            <a:avLst/>
          </a:prstGeom>
        </p:spPr>
      </p:pic>
      <p:pic>
        <p:nvPicPr>
          <p:cNvPr id="57" name="Picture 56"/>
          <p:cNvPicPr>
            <a:picLocks noChangeAspect="1"/>
          </p:cNvPicPr>
          <p:nvPr/>
        </p:nvPicPr>
        <p:blipFill>
          <a:blip r:embed="rId15">
            <a:clrChange>
              <a:clrFrom>
                <a:srgbClr val="FFFFFF"/>
              </a:clrFrom>
              <a:clrTo>
                <a:srgbClr val="FFFFFF">
                  <a:alpha val="0"/>
                </a:srgbClr>
              </a:clrTo>
            </a:clrChange>
          </a:blip>
          <a:stretch>
            <a:fillRect/>
          </a:stretch>
        </p:blipFill>
        <p:spPr>
          <a:xfrm>
            <a:off x="3613219" y="4970514"/>
            <a:ext cx="1530096" cy="536448"/>
          </a:xfrm>
          <a:prstGeom prst="rect">
            <a:avLst/>
          </a:prstGeom>
        </p:spPr>
      </p:pic>
      <p:pic>
        <p:nvPicPr>
          <p:cNvPr id="58" name="Picture 57"/>
          <p:cNvPicPr>
            <a:picLocks noChangeAspect="1"/>
          </p:cNvPicPr>
          <p:nvPr/>
        </p:nvPicPr>
        <p:blipFill>
          <a:blip r:embed="rId16">
            <a:clrChange>
              <a:clrFrom>
                <a:srgbClr val="FFFFFF"/>
              </a:clrFrom>
              <a:clrTo>
                <a:srgbClr val="FFFFFF">
                  <a:alpha val="0"/>
                </a:srgbClr>
              </a:clrTo>
            </a:clrChange>
          </a:blip>
          <a:stretch>
            <a:fillRect/>
          </a:stretch>
        </p:blipFill>
        <p:spPr>
          <a:xfrm>
            <a:off x="3357756" y="926384"/>
            <a:ext cx="2170176" cy="3243072"/>
          </a:xfrm>
          <a:prstGeom prst="rect">
            <a:avLst/>
          </a:prstGeom>
        </p:spPr>
      </p:pic>
      <p:pic>
        <p:nvPicPr>
          <p:cNvPr id="59" name="Picture 58" descr="A supply and demand graph showing the impact of a quota. Quantity (shoes) is on the x axis and Price is on the y axis. There is one demand curve and 2 supply curves. The domestic only supply curve intersects the demand curve at price of 140 dollars. The free trade supply curve intersects the demand curve at price of 100 dollars and QW. The area between QD2 and QQ is the import quota. The area between PW of 100 dollars and PQ of 120 dollars and to the left of the domestic only supply curve is labeled PS and indicates an increased producer surplus for domestic firms. The area between quantity QD1 and Qd2 and price PW and PQ is labeled A and indicates a deadweight loss. The area between quantity QD2 and QQ and price PW and PQ is labeled F and indicates a gain for foreign supplies. A curly bracket with an annotation pointing to this area reads, &quot;Gain to foreign suppliers compared with a tariff.&quot;  The area between quantity QQ and QW and price PW and PQ is labeled B and indicates a deadweight loss."/>
          <p:cNvPicPr>
            <a:picLocks noChangeAspect="1"/>
          </p:cNvPicPr>
          <p:nvPr/>
        </p:nvPicPr>
        <p:blipFill>
          <a:blip r:embed="rId17">
            <a:clrChange>
              <a:clrFrom>
                <a:srgbClr val="FFFFFF"/>
              </a:clrFrom>
              <a:clrTo>
                <a:srgbClr val="FFFFFF">
                  <a:alpha val="0"/>
                </a:srgbClr>
              </a:clrTo>
            </a:clrChange>
          </a:blip>
          <a:stretch>
            <a:fillRect/>
          </a:stretch>
        </p:blipFill>
        <p:spPr>
          <a:xfrm>
            <a:off x="371856" y="881175"/>
            <a:ext cx="8400288" cy="5974080"/>
          </a:xfrm>
          <a:prstGeom prst="rect">
            <a:avLst/>
          </a:prstGeom>
        </p:spPr>
      </p:pic>
      <p:sp>
        <p:nvSpPr>
          <p:cNvPr id="60" name="Rectangle 59"/>
          <p:cNvSpPr/>
          <p:nvPr/>
        </p:nvSpPr>
        <p:spPr>
          <a:xfrm>
            <a:off x="3370663" y="6254076"/>
            <a:ext cx="553820" cy="372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4888527" y="6268398"/>
            <a:ext cx="553820" cy="372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81946" y="3971682"/>
            <a:ext cx="1078615" cy="3723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0"/>
                                        </p:tgtEl>
                                      </p:cBhvr>
                                    </p:animEffect>
                                    <p:set>
                                      <p:cBhvr>
                                        <p:cTn id="7" dur="1" fill="hold">
                                          <p:stCondLst>
                                            <p:cond delay="499"/>
                                          </p:stCondLst>
                                        </p:cTn>
                                        <p:tgtEl>
                                          <p:spTgt spid="60"/>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par>
                                <p:cTn id="12" presetID="10" presetClass="exit" presetSubtype="0" fill="hold" grpId="0" nodeType="withEffect">
                                  <p:stCondLst>
                                    <p:cond delay="0"/>
                                  </p:stCondLst>
                                  <p:childTnLst>
                                    <p:animEffect transition="out" filter="fade">
                                      <p:cBhvr>
                                        <p:cTn id="13" dur="500"/>
                                        <p:tgtEl>
                                          <p:spTgt spid="62"/>
                                        </p:tgtEl>
                                      </p:cBhvr>
                                    </p:animEffect>
                                    <p:set>
                                      <p:cBhvr>
                                        <p:cTn id="14" dur="1" fill="hold">
                                          <p:stCondLst>
                                            <p:cond delay="499"/>
                                          </p:stCondLst>
                                        </p:cTn>
                                        <p:tgtEl>
                                          <p:spTgt spid="62"/>
                                        </p:tgtEl>
                                        <p:attrNameLst>
                                          <p:attrName>style.visibility</p:attrName>
                                        </p:attrNameLst>
                                      </p:cBhvr>
                                      <p:to>
                                        <p:strVal val="hidden"/>
                                      </p:to>
                                    </p:se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par>
                          <p:cTn id="19" fill="hold">
                            <p:stCondLst>
                              <p:cond delay="1500"/>
                            </p:stCondLst>
                            <p:childTnLst>
                              <p:par>
                                <p:cTn id="20" presetID="10" presetClass="exit" presetSubtype="0" fill="hold" grpId="0" nodeType="afterEffect">
                                  <p:stCondLst>
                                    <p:cond delay="0"/>
                                  </p:stCondLst>
                                  <p:childTnLst>
                                    <p:animEffect transition="out" filter="fade">
                                      <p:cBhvr>
                                        <p:cTn id="21" dur="500"/>
                                        <p:tgtEl>
                                          <p:spTgt spid="63"/>
                                        </p:tgtEl>
                                      </p:cBhvr>
                                    </p:animEffect>
                                    <p:set>
                                      <p:cBhvr>
                                        <p:cTn id="22" dur="1" fill="hold">
                                          <p:stCondLst>
                                            <p:cond delay="499"/>
                                          </p:stCondLst>
                                        </p:cTn>
                                        <p:tgtEl>
                                          <p:spTgt spid="63"/>
                                        </p:tgtEl>
                                        <p:attrNameLst>
                                          <p:attrName>style.visibility</p:attrName>
                                        </p:attrNameLst>
                                      </p:cBhvr>
                                      <p:to>
                                        <p:strVal val="hidden"/>
                                      </p:to>
                                    </p:se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down)">
                                      <p:cBhvr>
                                        <p:cTn id="4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5 </a:t>
            </a:r>
            <a:endParaRPr lang="en-US" dirty="0">
              <a:latin typeface="Arial" pitchFamily="-107" charset="0"/>
              <a:cs typeface="Arial" pitchFamily="-107" charset="0"/>
            </a:endParaRPr>
          </a:p>
        </p:txBody>
      </p:sp>
      <p:sp>
        <p:nvSpPr>
          <p:cNvPr id="36867"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Quota recap:</a:t>
            </a:r>
          </a:p>
          <a:p>
            <a:pPr lvl="1"/>
            <a:r>
              <a:rPr lang="en-US" sz="2800">
                <a:latin typeface="Arial" pitchFamily="-107" charset="0"/>
                <a:cs typeface="Arial" pitchFamily="-107" charset="0"/>
              </a:rPr>
              <a:t>Similar to a tariff, except with a quota there is no government tariff revenue.</a:t>
            </a:r>
          </a:p>
          <a:p>
            <a:pPr lvl="1"/>
            <a:r>
              <a:rPr lang="en-US" sz="2800">
                <a:latin typeface="Arial" pitchFamily="-107" charset="0"/>
                <a:cs typeface="Arial" pitchFamily="-107" charset="0"/>
              </a:rPr>
              <a:t>Foreign producers will “voluntarily” agree to restrict their exports.</a:t>
            </a:r>
          </a:p>
          <a:p>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What Are the Effects of Tariffs and </a:t>
            </a:r>
            <a:r>
              <a:rPr lang="en-US" dirty="0" smtClean="0">
                <a:latin typeface="Arial" pitchFamily="-107" charset="0"/>
                <a:cs typeface="Arial" pitchFamily="-107" charset="0"/>
              </a:rPr>
              <a:t>Quotas?</a:t>
            </a:r>
            <a:r>
              <a:rPr lang="en-US" altLang="x-none" dirty="0" smtClean="0">
                <a:latin typeface="Arial" charset="0"/>
                <a:ea typeface="MS PGothic" charset="-128"/>
                <a:cs typeface="Arial" charset="0"/>
              </a:rPr>
              <a:t>—</a:t>
            </a:r>
            <a:r>
              <a:rPr lang="en-US" dirty="0" smtClean="0">
                <a:latin typeface="Arial" pitchFamily="-107" charset="0"/>
                <a:cs typeface="Arial" pitchFamily="-107" charset="0"/>
              </a:rPr>
              <a:t>6 </a:t>
            </a:r>
            <a:endParaRPr lang="en-US" dirty="0">
              <a:latin typeface="Arial" pitchFamily="-107" charset="0"/>
              <a:cs typeface="Arial" pitchFamily="-107" charset="0"/>
            </a:endParaRPr>
          </a:p>
        </p:txBody>
      </p:sp>
      <p:sp>
        <p:nvSpPr>
          <p:cNvPr id="33795"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Is there another loss from protection?</a:t>
            </a:r>
          </a:p>
          <a:p>
            <a:pPr lvl="1"/>
            <a:r>
              <a:rPr lang="en-US" sz="2800">
                <a:latin typeface="Arial" pitchFamily="-107" charset="0"/>
                <a:cs typeface="Arial" pitchFamily="-107" charset="0"/>
              </a:rPr>
              <a:t>Goods that could have been produced using the resources reallocated to the protected industry.</a:t>
            </a:r>
          </a:p>
          <a:p>
            <a:pPr lvl="1"/>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Reasons Given for Trade </a:t>
            </a:r>
            <a:r>
              <a:rPr lang="en-US" dirty="0" smtClean="0">
                <a:latin typeface="Arial" pitchFamily="-107" charset="0"/>
                <a:cs typeface="Arial" pitchFamily="-107" charset="0"/>
              </a:rPr>
              <a:t>Barriers</a:t>
            </a:r>
            <a:r>
              <a:rPr lang="en-US" altLang="x-none" dirty="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38915"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National security</a:t>
            </a:r>
          </a:p>
          <a:p>
            <a:pPr lvl="1"/>
            <a:r>
              <a:rPr lang="en-US" sz="2800">
                <a:latin typeface="Arial" pitchFamily="-107" charset="0"/>
                <a:cs typeface="Arial" pitchFamily="-107" charset="0"/>
              </a:rPr>
              <a:t>Better to produce goods vital to national defense on your own.</a:t>
            </a:r>
          </a:p>
          <a:p>
            <a:r>
              <a:rPr lang="en-US" sz="3200">
                <a:latin typeface="Arial" pitchFamily="-107" charset="0"/>
                <a:cs typeface="Arial" pitchFamily="-107" charset="0"/>
              </a:rPr>
              <a:t>Infant industry argument</a:t>
            </a:r>
          </a:p>
          <a:p>
            <a:pPr lvl="1"/>
            <a:r>
              <a:rPr lang="en-US" sz="2800">
                <a:latin typeface="Arial" pitchFamily="-107" charset="0"/>
                <a:cs typeface="Arial" pitchFamily="-107" charset="0"/>
              </a:rPr>
              <a:t>New domestic industries need trade protection until they can compete internationally.</a:t>
            </a:r>
          </a:p>
          <a:p>
            <a:pPr lvl="1"/>
            <a:r>
              <a:rPr lang="en-US" sz="2800">
                <a:latin typeface="Arial" pitchFamily="-107" charset="0"/>
                <a:cs typeface="Arial" pitchFamily="-107" charset="0"/>
              </a:rPr>
              <a:t>Two possible problems</a:t>
            </a:r>
          </a:p>
          <a:p>
            <a:pPr lvl="1"/>
            <a:endParaRPr lang="en-US" sz="28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Reasons Given for Trade </a:t>
            </a:r>
            <a:r>
              <a:rPr lang="en-US" dirty="0" smtClean="0">
                <a:latin typeface="Arial" pitchFamily="-107" charset="0"/>
                <a:cs typeface="Arial" pitchFamily="-107" charset="0"/>
              </a:rPr>
              <a:t>Barriers</a:t>
            </a:r>
            <a:r>
              <a:rPr lang="en-US" altLang="x-none" dirty="0">
                <a:latin typeface="Arial" charset="0"/>
                <a:ea typeface="MS PGothic" charset="-128"/>
                <a:cs typeface="Arial" charset="0"/>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sp>
        <p:nvSpPr>
          <p:cNvPr id="39939" name="Content Placeholder 2"/>
          <p:cNvSpPr>
            <a:spLocks noGrp="1"/>
          </p:cNvSpPr>
          <p:nvPr>
            <p:ph idx="1"/>
          </p:nvPr>
        </p:nvSpPr>
        <p:spPr>
          <a:xfrm>
            <a:off x="438150" y="1597025"/>
            <a:ext cx="8229600" cy="4895850"/>
          </a:xfrm>
        </p:spPr>
        <p:txBody>
          <a:bodyPr/>
          <a:lstStyle/>
          <a:p>
            <a:r>
              <a:rPr lang="en-US" sz="3000">
                <a:latin typeface="Arial" pitchFamily="-107" charset="0"/>
                <a:cs typeface="Arial" pitchFamily="-107" charset="0"/>
              </a:rPr>
              <a:t>Retaliation for dumping</a:t>
            </a:r>
          </a:p>
          <a:p>
            <a:pPr lvl="1"/>
            <a:r>
              <a:rPr lang="en-US" sz="2800">
                <a:latin typeface="Arial" pitchFamily="-107" charset="0"/>
                <a:cs typeface="Arial" pitchFamily="-107" charset="0"/>
              </a:rPr>
              <a:t>Dumping </a:t>
            </a:r>
            <a:r>
              <a:rPr lang="en-US" altLang="ja-JP" sz="2800">
                <a:latin typeface="Arial" pitchFamily="-107" charset="0"/>
                <a:cs typeface="Arial" pitchFamily="-107" charset="0"/>
              </a:rPr>
              <a:t>is the sale of a good by a foreign supplier at a price below what it is sold for in their home country.</a:t>
            </a:r>
          </a:p>
          <a:p>
            <a:pPr lvl="1"/>
            <a:r>
              <a:rPr lang="en-US" sz="2800">
                <a:latin typeface="Arial" pitchFamily="-107" charset="0"/>
                <a:cs typeface="Arial" pitchFamily="-107" charset="0"/>
              </a:rPr>
              <a:t>Used to penetrate a foreign market.</a:t>
            </a:r>
          </a:p>
          <a:p>
            <a:pPr lvl="1"/>
            <a:r>
              <a:rPr lang="en-US" sz="2800">
                <a:latin typeface="Arial" pitchFamily="-107" charset="0"/>
                <a:cs typeface="Arial" pitchFamily="-107" charset="0"/>
              </a:rPr>
              <a:t>If dumping subsidized, countries can impose countervailing duties to offset.</a:t>
            </a:r>
          </a:p>
          <a:p>
            <a:r>
              <a:rPr lang="en-US" sz="3000">
                <a:latin typeface="Arial" pitchFamily="-107" charset="0"/>
                <a:cs typeface="Arial" pitchFamily="-107" charset="0"/>
              </a:rPr>
              <a:t>Favors to special interests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6 </a:t>
            </a:r>
            <a:endParaRPr lang="en-US" dirty="0">
              <a:latin typeface="Helvetica Neue" pitchFamily="-107" charset="0"/>
              <a:cs typeface="Arial" pitchFamily="-107" charset="0"/>
            </a:endParaRPr>
          </a:p>
        </p:txBody>
      </p:sp>
      <p:sp>
        <p:nvSpPr>
          <p:cNvPr id="104450"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One result of a tariff on imported goods is:</a:t>
            </a:r>
          </a:p>
          <a:p>
            <a:pPr marL="971550" lvl="1" indent="-514350">
              <a:buFont typeface="+mj-lt"/>
              <a:buAutoNum type="alphaUcPeriod"/>
            </a:pPr>
            <a:r>
              <a:rPr lang="en-US" sz="2800" dirty="0">
                <a:latin typeface="Arial" pitchFamily="-107" charset="0"/>
                <a:cs typeface="Arial" pitchFamily="-107" charset="0"/>
              </a:rPr>
              <a:t>increased trade of the good.</a:t>
            </a:r>
          </a:p>
          <a:p>
            <a:pPr marL="971550" lvl="1" indent="-514350">
              <a:buFont typeface="Calibri" pitchFamily="-107" charset="0"/>
              <a:buAutoNum type="alphaUcPeriod"/>
            </a:pPr>
            <a:r>
              <a:rPr lang="en-US" sz="2800" dirty="0">
                <a:latin typeface="Arial" pitchFamily="-107" charset="0"/>
                <a:cs typeface="Arial" pitchFamily="-107" charset="0"/>
              </a:rPr>
              <a:t>increased economic efficiency.</a:t>
            </a:r>
          </a:p>
          <a:p>
            <a:pPr marL="971550" lvl="1" indent="-514350">
              <a:buFont typeface="Calibri" pitchFamily="-107" charset="0"/>
              <a:buAutoNum type="alphaUcPeriod"/>
            </a:pPr>
            <a:r>
              <a:rPr lang="en-US" sz="2800" dirty="0">
                <a:latin typeface="Arial" pitchFamily="-107" charset="0"/>
                <a:cs typeface="Arial" pitchFamily="-107" charset="0"/>
              </a:rPr>
              <a:t>lower prices for the imported good.</a:t>
            </a:r>
          </a:p>
          <a:p>
            <a:pPr marL="971550" lvl="1" indent="-514350">
              <a:buFont typeface="Calibri" pitchFamily="-107" charset="0"/>
              <a:buAutoNum type="alphaUcPeriod"/>
            </a:pPr>
            <a:r>
              <a:rPr lang="en-US" sz="2800" dirty="0">
                <a:latin typeface="Arial" pitchFamily="-107" charset="0"/>
                <a:cs typeface="Arial" pitchFamily="-107" charset="0"/>
              </a:rPr>
              <a:t>deadweight loss.</a:t>
            </a:r>
          </a:p>
        </p:txBody>
      </p:sp>
      <p:sp>
        <p:nvSpPr>
          <p:cNvPr id="4" name="Rectangle 3"/>
          <p:cNvSpPr>
            <a:spLocks noChangeArrowheads="1"/>
          </p:cNvSpPr>
          <p:nvPr/>
        </p:nvSpPr>
        <p:spPr bwMode="auto">
          <a:xfrm>
            <a:off x="842963" y="3835400"/>
            <a:ext cx="3490912" cy="569913"/>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7 </a:t>
            </a:r>
            <a:endParaRPr lang="en-US" dirty="0">
              <a:latin typeface="Helvetica Neue" pitchFamily="-107" charset="0"/>
              <a:cs typeface="Arial" pitchFamily="-107" charset="0"/>
            </a:endParaRPr>
          </a:p>
        </p:txBody>
      </p:sp>
      <p:sp>
        <p:nvSpPr>
          <p:cNvPr id="106498"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Why is </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dumping</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 often seen as unfair?</a:t>
            </a:r>
          </a:p>
          <a:p>
            <a:pPr marL="971550" lvl="1" indent="-514350">
              <a:buFont typeface="+mj-lt"/>
              <a:buAutoNum type="alphaUcPeriod"/>
            </a:pPr>
            <a:r>
              <a:rPr lang="en-US" sz="2800" dirty="0">
                <a:latin typeface="Arial" pitchFamily="-107" charset="0"/>
                <a:cs typeface="Arial" pitchFamily="-107" charset="0"/>
              </a:rPr>
              <a:t>People don’</a:t>
            </a:r>
            <a:r>
              <a:rPr lang="en-US" altLang="ja-JP" sz="2800" dirty="0">
                <a:latin typeface="Arial" pitchFamily="-107" charset="0"/>
                <a:cs typeface="Arial" pitchFamily="-107" charset="0"/>
              </a:rPr>
              <a:t>t like imports.</a:t>
            </a:r>
          </a:p>
          <a:p>
            <a:pPr marL="971550" lvl="1" indent="-514350">
              <a:buFont typeface="Calibri" pitchFamily="-107" charset="0"/>
              <a:buAutoNum type="alphaUcPeriod"/>
            </a:pPr>
            <a:r>
              <a:rPr lang="en-US" sz="2800" dirty="0">
                <a:latin typeface="Arial" pitchFamily="-107" charset="0"/>
                <a:cs typeface="Arial" pitchFamily="-107" charset="0"/>
              </a:rPr>
              <a:t>Consumers don’</a:t>
            </a:r>
            <a:r>
              <a:rPr lang="en-US" altLang="ja-JP" sz="2800" dirty="0">
                <a:latin typeface="Arial" pitchFamily="-107" charset="0"/>
                <a:cs typeface="Arial" pitchFamily="-107" charset="0"/>
              </a:rPr>
              <a:t>t like when the prices fall too low.</a:t>
            </a:r>
          </a:p>
          <a:p>
            <a:pPr marL="971550" lvl="1" indent="-514350">
              <a:buFont typeface="Calibri" pitchFamily="-107" charset="0"/>
              <a:buAutoNum type="alphaUcPeriod"/>
            </a:pPr>
            <a:r>
              <a:rPr lang="en-US" sz="2800" dirty="0">
                <a:latin typeface="Arial" pitchFamily="-107" charset="0"/>
                <a:cs typeface="Arial" pitchFamily="-107" charset="0"/>
              </a:rPr>
              <a:t>It is often the result of foreign government subsidies rather than legitimate comparative advantage.</a:t>
            </a:r>
          </a:p>
          <a:p>
            <a:pPr marL="971550" lvl="1" indent="-514350">
              <a:buFont typeface="Calibri" pitchFamily="-107" charset="0"/>
              <a:buAutoNum type="alphaUcPeriod"/>
            </a:pPr>
            <a:r>
              <a:rPr lang="en-US" sz="2800" dirty="0">
                <a:latin typeface="Arial" pitchFamily="-107" charset="0"/>
                <a:cs typeface="Arial" pitchFamily="-107" charset="0"/>
              </a:rPr>
              <a:t>It allows domestic and foreign firms to collude and raise prices of goods.</a:t>
            </a:r>
          </a:p>
        </p:txBody>
      </p:sp>
      <p:sp>
        <p:nvSpPr>
          <p:cNvPr id="4" name="Rectangle 3"/>
          <p:cNvSpPr>
            <a:spLocks noChangeArrowheads="1"/>
          </p:cNvSpPr>
          <p:nvPr/>
        </p:nvSpPr>
        <p:spPr bwMode="auto">
          <a:xfrm>
            <a:off x="855663" y="3751263"/>
            <a:ext cx="7742237" cy="1403350"/>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54275"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U.S. imports and exports are higher than previous generations.</a:t>
            </a:r>
          </a:p>
          <a:p>
            <a:r>
              <a:rPr lang="en-US" sz="2800">
                <a:latin typeface="Arial" pitchFamily="-107" charset="0"/>
                <a:cs typeface="Arial" pitchFamily="-107" charset="0"/>
              </a:rPr>
              <a:t>Trade creates value when countries specialize in producing goods in which they have a comparative advantage.</a:t>
            </a:r>
          </a:p>
          <a:p>
            <a:r>
              <a:rPr lang="en-US" sz="2800">
                <a:latin typeface="Arial" pitchFamily="-107" charset="0"/>
                <a:cs typeface="Arial" pitchFamily="-107" charset="0"/>
              </a:rPr>
              <a:t>Tariffs and quotas lead to higher prices, more domestic production, less domestic consumption, and a welfare loss.</a:t>
            </a:r>
          </a:p>
          <a:p>
            <a:r>
              <a:rPr lang="en-US" sz="2800">
                <a:latin typeface="Arial" pitchFamily="-107" charset="0"/>
                <a:cs typeface="Arial" pitchFamily="-107" charset="0"/>
              </a:rPr>
              <a:t>Barriers to trade exist for various political and economic reasons, but barriers are eroding worldwide.</a:t>
            </a:r>
            <a:endParaRPr lang="en-US" sz="24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0"/>
            <a:ext cx="8229600" cy="1527175"/>
          </a:xfrm>
        </p:spPr>
        <p:txBody>
          <a:bodyPr/>
          <a:lstStyle/>
          <a:p>
            <a:r>
              <a:rPr lang="en-US" sz="3400" dirty="0">
                <a:solidFill>
                  <a:srgbClr val="1392C8"/>
                </a:solidFill>
                <a:latin typeface="Arial" pitchFamily="-107" charset="0"/>
                <a:cs typeface="Arial" pitchFamily="-107" charset="0"/>
              </a:rPr>
              <a:t>Class Activity: Think-Pair-Share: Which Country Made Your </a:t>
            </a:r>
            <a:r>
              <a:rPr lang="en-US" sz="3400" dirty="0" smtClean="0">
                <a:solidFill>
                  <a:srgbClr val="1392C8"/>
                </a:solidFill>
                <a:latin typeface="Arial" pitchFamily="-107" charset="0"/>
                <a:cs typeface="Arial" pitchFamily="-107" charset="0"/>
              </a:rPr>
              <a:t>T-Shirt?</a:t>
            </a:r>
            <a:r>
              <a:rPr lang="en-US" altLang="x-none" sz="3600" dirty="0" smtClean="0">
                <a:solidFill>
                  <a:srgbClr val="1392C8"/>
                </a:solidFill>
                <a:latin typeface="Arial" charset="0"/>
                <a:ea typeface="MS PGothic" charset="-128"/>
                <a:cs typeface="Arial" charset="0"/>
              </a:rPr>
              <a:t>—</a:t>
            </a:r>
            <a:r>
              <a:rPr lang="en-US" sz="3400" dirty="0" smtClean="0">
                <a:solidFill>
                  <a:srgbClr val="1392C8"/>
                </a:solidFill>
                <a:latin typeface="Arial" pitchFamily="-107" charset="0"/>
                <a:cs typeface="Arial" pitchFamily="-107" charset="0"/>
              </a:rPr>
              <a:t>2 </a:t>
            </a:r>
            <a:endParaRPr lang="en-US" sz="3400" dirty="0">
              <a:solidFill>
                <a:srgbClr val="1392C8"/>
              </a:solidFill>
              <a:latin typeface="Arial" pitchFamily="-107" charset="0"/>
              <a:cs typeface="Arial" pitchFamily="-107" charset="0"/>
            </a:endParaRPr>
          </a:p>
        </p:txBody>
      </p:sp>
      <p:graphicFrame>
        <p:nvGraphicFramePr>
          <p:cNvPr id="4" name="Table 3"/>
          <p:cNvGraphicFramePr>
            <a:graphicFrameLocks noGrp="1"/>
          </p:cNvGraphicFramePr>
          <p:nvPr/>
        </p:nvGraphicFramePr>
        <p:xfrm>
          <a:off x="222250" y="1793875"/>
          <a:ext cx="8755063" cy="4707633"/>
        </p:xfrm>
        <a:graphic>
          <a:graphicData uri="http://schemas.openxmlformats.org/drawingml/2006/table">
            <a:tbl>
              <a:tblPr/>
              <a:tblGrid>
                <a:gridCol w="2189163"/>
                <a:gridCol w="2189162"/>
                <a:gridCol w="2187575"/>
                <a:gridCol w="2189163"/>
              </a:tblGrid>
              <a:tr h="484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Shoes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Pants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107" charset="0"/>
                          <a:ea typeface="Arial" pitchFamily="-107" charset="0"/>
                          <a:cs typeface="Arial" pitchFamily="-107" charset="0"/>
                        </a:rPr>
                        <a:t>Shirts</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08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Bangladesh</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4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China</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207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India</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270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Malaysia</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98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rPr>
                        <a:t>Thailand</a:t>
                      </a: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98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98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98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000000"/>
                        </a:solidFill>
                        <a:effectLst/>
                        <a:latin typeface="Arial" pitchFamily="-107" charset="0"/>
                        <a:ea typeface="Arial" pitchFamily="-107" charset="0"/>
                        <a:cs typeface="Arial" pitchFamily="-107" charset="0"/>
                      </a:endParaRPr>
                    </a:p>
                  </a:txBody>
                  <a:tcPr marL="91429" marR="91429"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Practice What You </a:t>
            </a:r>
            <a:r>
              <a:rPr lang="en-US" dirty="0" smtClean="0">
                <a:latin typeface="Arial" pitchFamily="-107" charset="0"/>
                <a:cs typeface="Arial" pitchFamily="-107" charset="0"/>
              </a:rPr>
              <a:t>Know</a:t>
            </a:r>
            <a:r>
              <a:rPr lang="en-US" altLang="x-none" dirty="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sp>
        <p:nvSpPr>
          <p:cNvPr id="22530"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How would you characterize world trade in goods over the past 40 years?</a:t>
            </a:r>
          </a:p>
          <a:p>
            <a:pPr marL="914400" lvl="1" indent="-514350">
              <a:buFont typeface="+mj-lt"/>
              <a:buAutoNum type="alphaUcPeriod"/>
            </a:pPr>
            <a:r>
              <a:rPr lang="en-US" sz="2800" dirty="0">
                <a:latin typeface="Arial" pitchFamily="-107" charset="0"/>
                <a:cs typeface="Arial" pitchFamily="-107" charset="0"/>
              </a:rPr>
              <a:t>It has decreased dramatically.</a:t>
            </a:r>
          </a:p>
          <a:p>
            <a:pPr marL="857250" lvl="1" indent="-457200">
              <a:buFont typeface="Calibri" pitchFamily="-107" charset="0"/>
              <a:buAutoNum type="alphaUcPeriod"/>
            </a:pPr>
            <a:r>
              <a:rPr lang="en-US" sz="2800" dirty="0">
                <a:latin typeface="Arial" pitchFamily="-107" charset="0"/>
                <a:cs typeface="Arial" pitchFamily="-107" charset="0"/>
              </a:rPr>
              <a:t>It has grown dramatically.</a:t>
            </a:r>
          </a:p>
          <a:p>
            <a:pPr marL="857250" lvl="1" indent="-457200">
              <a:buFont typeface="Calibri" pitchFamily="-107" charset="0"/>
              <a:buAutoNum type="alphaUcPeriod"/>
            </a:pPr>
            <a:r>
              <a:rPr lang="en-US" sz="2800" dirty="0">
                <a:latin typeface="Arial" pitchFamily="-107" charset="0"/>
                <a:cs typeface="Arial" pitchFamily="-107" charset="0"/>
              </a:rPr>
              <a:t>It has decreased steadily.</a:t>
            </a:r>
          </a:p>
          <a:p>
            <a:pPr marL="857250" lvl="1" indent="-457200">
              <a:buFont typeface="Calibri" pitchFamily="-107" charset="0"/>
              <a:buAutoNum type="alphaUcPeriod"/>
            </a:pPr>
            <a:r>
              <a:rPr lang="en-US" sz="2800" dirty="0">
                <a:latin typeface="Arial" pitchFamily="-107" charset="0"/>
                <a:cs typeface="Arial" pitchFamily="-107" charset="0"/>
              </a:rPr>
              <a:t>It has grown steadily.</a:t>
            </a:r>
          </a:p>
        </p:txBody>
      </p:sp>
      <p:sp>
        <p:nvSpPr>
          <p:cNvPr id="4" name="Rectangle 3" descr="Correct answer: B, It has grown dramatically."/>
          <p:cNvSpPr>
            <a:spLocks noChangeArrowheads="1"/>
          </p:cNvSpPr>
          <p:nvPr/>
        </p:nvSpPr>
        <p:spPr bwMode="auto">
          <a:xfrm>
            <a:off x="844550" y="3176844"/>
            <a:ext cx="4700588" cy="547688"/>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Is Globalization for Real?</a:t>
            </a:r>
          </a:p>
        </p:txBody>
      </p:sp>
      <p:sp>
        <p:nvSpPr>
          <p:cNvPr id="8195"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What do we mean by “globalization”?</a:t>
            </a:r>
          </a:p>
          <a:p>
            <a:pPr lvl="1">
              <a:buFont typeface="Arial" pitchFamily="-107" charset="0"/>
              <a:buChar char="•"/>
            </a:pPr>
            <a:r>
              <a:rPr lang="en-US" sz="2800" dirty="0">
                <a:latin typeface="Arial" pitchFamily="-107" charset="0"/>
                <a:cs typeface="Arial" pitchFamily="-107" charset="0"/>
              </a:rPr>
              <a:t>The increased interdependence of economies around the world</a:t>
            </a:r>
          </a:p>
          <a:p>
            <a:r>
              <a:rPr lang="en-US" sz="2800" dirty="0">
                <a:latin typeface="Arial" pitchFamily="-107" charset="0"/>
                <a:cs typeface="Arial" pitchFamily="-107" charset="0"/>
              </a:rPr>
              <a:t>Where is this “made”?</a:t>
            </a:r>
          </a:p>
          <a:p>
            <a:endParaRPr lang="en-US" sz="2800" dirty="0">
              <a:latin typeface="Arial" pitchFamily="-107" charset="0"/>
              <a:cs typeface="Arial" pitchFamily="-107" charset="0"/>
            </a:endParaRPr>
          </a:p>
          <a:p>
            <a:endParaRPr lang="en-US" sz="2800" dirty="0">
              <a:latin typeface="Arial" pitchFamily="-107" charset="0"/>
              <a:cs typeface="Arial" pitchFamily="-107" charset="0"/>
            </a:endParaRPr>
          </a:p>
          <a:p>
            <a:pPr>
              <a:buFont typeface="Arial" pitchFamily="-107" charset="0"/>
              <a:buNone/>
            </a:pPr>
            <a:endParaRPr lang="en-US" sz="2800" dirty="0">
              <a:latin typeface="Arial" pitchFamily="-107" charset="0"/>
              <a:cs typeface="Arial" pitchFamily="-107" charset="0"/>
            </a:endParaRPr>
          </a:p>
          <a:p>
            <a:r>
              <a:rPr lang="en-US" sz="2800" dirty="0">
                <a:latin typeface="Arial" pitchFamily="-107" charset="0"/>
                <a:cs typeface="Arial" pitchFamily="-107" charset="0"/>
              </a:rPr>
              <a:t>What has caused a modern trade explosion?</a:t>
            </a:r>
            <a:endParaRPr lang="en-US" sz="2000" dirty="0">
              <a:latin typeface="Arial" pitchFamily="-107" charset="0"/>
              <a:cs typeface="Arial" pitchFamily="-107" charset="0"/>
            </a:endParaRPr>
          </a:p>
        </p:txBody>
      </p:sp>
      <p:pic>
        <p:nvPicPr>
          <p:cNvPr id="2" name="Picture 1" descr="Four components of an iPhone laid out side by side that includes the wireless interface, rear cover, main frame, and display screen."/>
          <p:cNvPicPr>
            <a:picLocks noChangeAspect="1"/>
          </p:cNvPicPr>
          <p:nvPr/>
        </p:nvPicPr>
        <p:blipFill>
          <a:blip r:embed="rId3"/>
          <a:srcRect/>
          <a:stretch>
            <a:fillRect/>
          </a:stretch>
        </p:blipFill>
        <p:spPr bwMode="auto">
          <a:xfrm>
            <a:off x="1571625" y="3767138"/>
            <a:ext cx="3000375" cy="1371600"/>
          </a:xfrm>
          <a:prstGeom prst="rect">
            <a:avLst/>
          </a:prstGeom>
          <a:noFill/>
          <a:ln w="9525">
            <a:noFill/>
            <a:miter lim="800000"/>
            <a:headEnd/>
            <a:tailEnd/>
          </a:ln>
        </p:spPr>
      </p:pic>
      <p:pic>
        <p:nvPicPr>
          <p:cNvPr id="3" name="Picture 2" descr="Various components of an iPhone lie side by side."/>
          <p:cNvPicPr>
            <a:picLocks noChangeAspect="1"/>
          </p:cNvPicPr>
          <p:nvPr/>
        </p:nvPicPr>
        <p:blipFill>
          <a:blip r:embed="rId4"/>
          <a:srcRect/>
          <a:stretch>
            <a:fillRect/>
          </a:stretch>
        </p:blipFill>
        <p:spPr bwMode="auto">
          <a:xfrm>
            <a:off x="4932363" y="3786188"/>
            <a:ext cx="2990850" cy="1362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Growth in World </a:t>
            </a:r>
            <a:r>
              <a:rPr lang="en-US" dirty="0" smtClean="0">
                <a:latin typeface="Arial" pitchFamily="-107" charset="0"/>
                <a:cs typeface="Arial" pitchFamily="-107" charset="0"/>
              </a:rPr>
              <a:t>Trade</a:t>
            </a:r>
            <a:r>
              <a:rPr lang="en-US" altLang="x-none" dirty="0">
                <a:latin typeface="Arial" charset="0"/>
                <a:ea typeface="MS PGothic" charset="-128"/>
                <a:cs typeface="Arial" charset="0"/>
              </a:rPr>
              <a:t>—</a:t>
            </a:r>
            <a:r>
              <a:rPr lang="en-US" dirty="0" smtClean="0">
                <a:latin typeface="Arial" pitchFamily="-107" charset="0"/>
                <a:cs typeface="Arial" pitchFamily="-107" charset="0"/>
              </a:rPr>
              <a:t>1 </a:t>
            </a:r>
            <a:endParaRPr lang="en-US" dirty="0">
              <a:latin typeface="Arial" pitchFamily="-107" charset="0"/>
              <a:cs typeface="Arial" pitchFamily="-107" charset="0"/>
            </a:endParaRPr>
          </a:p>
        </p:txBody>
      </p:sp>
      <p:pic>
        <p:nvPicPr>
          <p:cNvPr id="4" name="Picture 3" descr="A line graph showing the real value of world merchandise trade from the year 1970 to 2013. Years are on the x axis and range from 1970 to 2010 in increments of 10. World merchandise exports (in billions of 2005 U.S. dollars) are on the y axis and ranges from 2,000 to 16,000. World merchandise exports in billions of 2005 U.S dollars in the year 1970 was about 1,800, 4,000 in 1980, 4,800 in 1990, 7,100 in 2000, and 11,700 in 2010"/>
          <p:cNvPicPr>
            <a:picLocks noChangeAspect="1"/>
          </p:cNvPicPr>
          <p:nvPr/>
        </p:nvPicPr>
        <p:blipFill>
          <a:blip r:embed="rId3"/>
          <a:srcRect b="4218"/>
          <a:stretch>
            <a:fillRect/>
          </a:stretch>
        </p:blipFill>
        <p:spPr>
          <a:xfrm>
            <a:off x="304800" y="1841506"/>
            <a:ext cx="8534400" cy="413977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Growth in World </a:t>
            </a:r>
            <a:r>
              <a:rPr lang="en-US" dirty="0" smtClean="0">
                <a:latin typeface="Arial" pitchFamily="-107" charset="0"/>
                <a:cs typeface="Arial" pitchFamily="-107" charset="0"/>
              </a:rPr>
              <a:t>Trade</a:t>
            </a:r>
            <a:r>
              <a:rPr lang="en-US" altLang="x-none" dirty="0">
                <a:latin typeface="Arial" charset="0"/>
                <a:ea typeface="MS PGothic" charset="-128"/>
                <a:cs typeface="Arial" charset="0"/>
              </a:rPr>
              <a:t>—</a:t>
            </a:r>
            <a:r>
              <a:rPr lang="en-US" dirty="0" smtClean="0">
                <a:latin typeface="Arial" pitchFamily="-107" charset="0"/>
                <a:cs typeface="Arial" pitchFamily="-107" charset="0"/>
              </a:rPr>
              <a:t>2 </a:t>
            </a:r>
            <a:endParaRPr lang="en-US" dirty="0">
              <a:latin typeface="Arial" pitchFamily="-107" charset="0"/>
              <a:cs typeface="Arial" pitchFamily="-107" charset="0"/>
            </a:endParaRPr>
          </a:p>
        </p:txBody>
      </p:sp>
      <p:pic>
        <p:nvPicPr>
          <p:cNvPr id="4" name="Picture 3" descr="A graph showing the World Trade as a percentage of world GDP from 1970 to 2013. Years are labeled on the x axis and ranges from 1970 to 2010 in increments of 10. Percentage of world GDP is labeled on the y axis and ranges from 10 to 28. Percentage of world GDP in 1970 was about 11 percent, 16 percent in 1980, 15.9 percent in 1990, 18.1 percent in 2000, and 21.9 percent in 2010."/>
          <p:cNvPicPr>
            <a:picLocks noChangeAspect="1"/>
          </p:cNvPicPr>
          <p:nvPr/>
        </p:nvPicPr>
        <p:blipFill>
          <a:blip r:embed="rId3"/>
          <a:srcRect b="3638"/>
          <a:stretch>
            <a:fillRect/>
          </a:stretch>
        </p:blipFill>
        <p:spPr>
          <a:xfrm>
            <a:off x="304800" y="1815854"/>
            <a:ext cx="8534400" cy="46406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Some Trade Definitions</a:t>
            </a:r>
          </a:p>
        </p:txBody>
      </p:sp>
      <p:sp>
        <p:nvSpPr>
          <p:cNvPr id="11267" name="Content Placeholder 2"/>
          <p:cNvSpPr>
            <a:spLocks noGrp="1"/>
          </p:cNvSpPr>
          <p:nvPr>
            <p:ph idx="1"/>
          </p:nvPr>
        </p:nvSpPr>
        <p:spPr>
          <a:xfrm>
            <a:off x="457200" y="1712913"/>
            <a:ext cx="8493125" cy="4895850"/>
          </a:xfrm>
        </p:spPr>
        <p:txBody>
          <a:bodyPr/>
          <a:lstStyle/>
          <a:p>
            <a:r>
              <a:rPr lang="en-US" sz="2800">
                <a:latin typeface="Arial" pitchFamily="-107" charset="0"/>
                <a:cs typeface="Arial" pitchFamily="-107" charset="0"/>
              </a:rPr>
              <a:t>Net exports</a:t>
            </a:r>
          </a:p>
          <a:p>
            <a:pPr lvl="1"/>
            <a:r>
              <a:rPr lang="en-US" sz="2800">
                <a:latin typeface="Arial" pitchFamily="-107" charset="0"/>
                <a:cs typeface="Arial" pitchFamily="-107" charset="0"/>
              </a:rPr>
              <a:t>Total exports of final goods and services minus total imports of final goods and services</a:t>
            </a:r>
          </a:p>
          <a:p>
            <a:r>
              <a:rPr lang="en-US" sz="2800">
                <a:latin typeface="Arial" pitchFamily="-107" charset="0"/>
                <a:cs typeface="Arial" pitchFamily="-107" charset="0"/>
              </a:rPr>
              <a:t>Trade balance</a:t>
            </a:r>
          </a:p>
          <a:p>
            <a:pPr lvl="1"/>
            <a:r>
              <a:rPr lang="en-US" sz="2800">
                <a:latin typeface="Arial" pitchFamily="-107" charset="0"/>
                <a:cs typeface="Arial" pitchFamily="-107" charset="0"/>
              </a:rPr>
              <a:t>Total exports minus total imports</a:t>
            </a:r>
          </a:p>
          <a:p>
            <a:pPr lvl="1"/>
            <a:r>
              <a:rPr lang="en-US" sz="2800">
                <a:latin typeface="Arial" pitchFamily="-107" charset="0"/>
                <a:cs typeface="Arial" pitchFamily="-107" charset="0"/>
              </a:rPr>
              <a:t>Trade surplus: exports &gt; imports</a:t>
            </a:r>
          </a:p>
          <a:p>
            <a:pPr lvl="1"/>
            <a:r>
              <a:rPr lang="en-US" sz="2800">
                <a:latin typeface="Arial" pitchFamily="-107" charset="0"/>
                <a:cs typeface="Arial" pitchFamily="-107" charset="0"/>
              </a:rPr>
              <a:t>Trade deficit: imports &gt; exports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10135</TotalTime>
  <Words>4914</Words>
  <Application>Microsoft Macintosh PowerPoint</Application>
  <PresentationFormat>On-screen Show (4:3)</PresentationFormat>
  <Paragraphs>641</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Helvetica Neue</vt:lpstr>
      <vt:lpstr>Helvetica Neue Medium</vt:lpstr>
      <vt:lpstr>MS PGothic</vt:lpstr>
      <vt:lpstr>ＭＳ Ｐゴシック</vt:lpstr>
      <vt:lpstr>Office Theme</vt:lpstr>
      <vt:lpstr>International Trade</vt:lpstr>
      <vt:lpstr>Class Activity: Think-Pair-Share: Which Country Made Your T-Shirt?—1 </vt:lpstr>
      <vt:lpstr>Previously </vt:lpstr>
      <vt:lpstr>Big Questions</vt:lpstr>
      <vt:lpstr>Practice What You Know—1 </vt:lpstr>
      <vt:lpstr>Is Globalization for Real?</vt:lpstr>
      <vt:lpstr>Growth in World Trade—1 </vt:lpstr>
      <vt:lpstr>Growth in World Trade—2 </vt:lpstr>
      <vt:lpstr>Some Trade Definitions</vt:lpstr>
      <vt:lpstr>Trends in U.S. Trade:  Total Goods and Services</vt:lpstr>
      <vt:lpstr>Trends in U.S. Trade:  Goods Only</vt:lpstr>
      <vt:lpstr>Trends in U.S. Trade:  Services Only</vt:lpstr>
      <vt:lpstr>Practice What You Know—2 </vt:lpstr>
      <vt:lpstr>Practice What You Know—3 </vt:lpstr>
      <vt:lpstr>Practice What You Know—4 </vt:lpstr>
      <vt:lpstr>Major Trading Partners of the United States—1 </vt:lpstr>
      <vt:lpstr>Major Trading Partners of the United States—2 </vt:lpstr>
      <vt:lpstr>Outsourcing in The Simpsons, “Kiss Kiss, Bang Bangalore”</vt:lpstr>
      <vt:lpstr>Outsourcing in “John Stossel: Outsourcing”</vt:lpstr>
      <vt:lpstr>Outsourcing in “Aren’t ‘Sweatshops’ Exploitive?”</vt:lpstr>
      <vt:lpstr>Does International Trade Help the Economy?</vt:lpstr>
      <vt:lpstr>Gains from Trade—1 </vt:lpstr>
      <vt:lpstr>Production Possibilities Without Specialization and Trade</vt:lpstr>
      <vt:lpstr>Gains from Trade—2 </vt:lpstr>
      <vt:lpstr>Gains from Trade—3 </vt:lpstr>
      <vt:lpstr>Production Possibilities With Specialization, Trade</vt:lpstr>
      <vt:lpstr>Economics in I, Pencil</vt:lpstr>
      <vt:lpstr>Practice What You Know—5 </vt:lpstr>
      <vt:lpstr>Class Activity: Think–Pair–Share—1 </vt:lpstr>
      <vt:lpstr>Class Activity: Think–Pair–Share—2</vt:lpstr>
      <vt:lpstr>Other Advantages of Trade—1 </vt:lpstr>
      <vt:lpstr>Other Advantages of Trade—2 </vt:lpstr>
      <vt:lpstr>Trade and Institutions</vt:lpstr>
      <vt:lpstr>Reality of Trade</vt:lpstr>
      <vt:lpstr>What Are the Effects of Tariffs and Quotas?—1 </vt:lpstr>
      <vt:lpstr>What Are the Effects of Tariffs and Quotas?—2 </vt:lpstr>
      <vt:lpstr>Tariffs, Graphically</vt:lpstr>
      <vt:lpstr>What Are the Effects of Tariffs and Quotas?—3 </vt:lpstr>
      <vt:lpstr>What Are the Effects of Tariffs and Quotas?—4 </vt:lpstr>
      <vt:lpstr>Quotas, Graphically</vt:lpstr>
      <vt:lpstr>What Are the Effects of Tariffs and Quotas?—5 </vt:lpstr>
      <vt:lpstr>What Are the Effects of Tariffs and Quotas?—6 </vt:lpstr>
      <vt:lpstr>Reasons Given for Trade Barriers—1 </vt:lpstr>
      <vt:lpstr>Reasons Given for Trade Barriers—2 </vt:lpstr>
      <vt:lpstr>Practice What You Know—6 </vt:lpstr>
      <vt:lpstr>Practice What You Know—7 </vt:lpstr>
      <vt:lpstr>Conclusion</vt:lpstr>
      <vt:lpstr>Class Activity: Think-Pair-Share: Which Country Made Your T-Shirt?—2 </vt:lpstr>
    </vt:vector>
  </TitlesOfParts>
  <Manager/>
  <Company>W.W.Norton &amp; Company</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subject/>
  <dc:creator>Dirk Mateer and Lee Coppock</dc:creator>
  <cp:keywords/>
  <dc:description/>
  <cp:lastModifiedBy>Reuter, Victoria</cp:lastModifiedBy>
  <cp:revision>565</cp:revision>
  <dcterms:created xsi:type="dcterms:W3CDTF">2017-03-03T23:19:27Z</dcterms:created>
  <dcterms:modified xsi:type="dcterms:W3CDTF">2017-11-21T19:53:06Z</dcterms:modified>
  <cp:category/>
</cp:coreProperties>
</file>